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0748233f1a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0748233f1a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0748233f1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0748233f1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0748233f1a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0748233f1a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748233f1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748233f1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0748233f1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0748233f1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0748233f1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0748233f1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748233f1a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748233f1a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748233f1a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0748233f1a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748233f1a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0748233f1a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0748233f1a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0748233f1a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0748233f1a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0748233f1a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13.png"/><Relationship Id="rId6" Type="http://schemas.openxmlformats.org/officeDocument/2006/relationships/image" Target="../media/image12.png"/><Relationship Id="rId7" Type="http://schemas.openxmlformats.org/officeDocument/2006/relationships/image" Target="../media/image7.png"/><Relationship Id="rId8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3.png"/><Relationship Id="rId4" Type="http://schemas.openxmlformats.org/officeDocument/2006/relationships/image" Target="../media/image2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wwf.se/utbildning/uppgiftsbanken/osynligt-vatten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8.png"/><Relationship Id="rId4" Type="http://schemas.openxmlformats.org/officeDocument/2006/relationships/image" Target="../media/image15.png"/><Relationship Id="rId5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png"/><Relationship Id="rId4" Type="http://schemas.openxmlformats.org/officeDocument/2006/relationships/image" Target="../media/image11.png"/><Relationship Id="rId5" Type="http://schemas.openxmlformats.org/officeDocument/2006/relationships/image" Target="../media/image16.png"/><Relationship Id="rId6" Type="http://schemas.openxmlformats.org/officeDocument/2006/relationships/image" Target="../media/image2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5" Type="http://schemas.openxmlformats.org/officeDocument/2006/relationships/image" Target="../media/image17.png"/><Relationship Id="rId6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0.png"/><Relationship Id="rId4" Type="http://schemas.openxmlformats.org/officeDocument/2006/relationships/image" Target="../media/image2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6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9.png"/><Relationship Id="rId4" Type="http://schemas.openxmlformats.org/officeDocument/2006/relationships/image" Target="../media/image24.png"/><Relationship Id="rId5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7641" y="826676"/>
            <a:ext cx="4787120" cy="26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317650" y="68600"/>
            <a:ext cx="45087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sz="700">
              <a:solidFill>
                <a:schemeClr val="dk1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5231" y="3469664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54651" y="3450477"/>
            <a:ext cx="1381125" cy="113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884077" y="3469013"/>
            <a:ext cx="1408717" cy="113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644125" y="3450475"/>
            <a:ext cx="1408725" cy="113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332187" y="3440100"/>
            <a:ext cx="1379488" cy="113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/>
        </p:nvSpPr>
        <p:spPr>
          <a:xfrm>
            <a:off x="513225" y="471350"/>
            <a:ext cx="5027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3"/>
          <p:cNvSpPr txBox="1"/>
          <p:nvPr/>
        </p:nvSpPr>
        <p:spPr>
          <a:xfrm>
            <a:off x="377075" y="272325"/>
            <a:ext cx="8484000" cy="49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1600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 sz="1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Lektion 10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Att öka förståelsen för hur mycket vatten vi förbrukar varje dag men som inte syns. Hur kan vi minska vår egen vattenåtgång och bidra till ett mer hållbart samhälle?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latin typeface="Comic Sans MS"/>
                <a:ea typeface="Comic Sans MS"/>
                <a:cs typeface="Comic Sans MS"/>
                <a:sym typeface="Comic Sans MS"/>
              </a:rPr>
              <a:t>Metod: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Börja lektionen med att repetera och sätt upp nya bilder på mindmapen.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Praktisk övning; Lägg ut en linje på golvet. Använd papper eller tyg som löper genom klassrummet. Början är 0 liter och slutet exempelvis 15000 liter vatten. Låt 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eleverna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 reflektera  och lägg ut bilder på olika vardagliga saker (finns bifogat) alt. ta med riktiga saker. Diskutera efter varje föremål om hur ofta man köper eller använder.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Avsluta lektionen med reflektion. Hur mycket vatten förbrukar ni på en dag? Hur kan man minska vattenförbrukningen?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latin typeface="Comic Sans MS"/>
                <a:ea typeface="Comic Sans MS"/>
                <a:cs typeface="Comic Sans MS"/>
                <a:sym typeface="Comic Sans MS"/>
              </a:rPr>
              <a:t>Tidsåtgång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: ca 60 min.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Länkar:</a:t>
            </a:r>
            <a:endParaRPr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u="sng">
                <a:solidFill>
                  <a:schemeClr val="accent5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https://www.wwf.se/utbildning/uppgiftsbanken/osynligt-vatten/</a:t>
            </a: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/>
          <p:nvPr/>
        </p:nvSpPr>
        <p:spPr>
          <a:xfrm>
            <a:off x="387550" y="513225"/>
            <a:ext cx="8547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/>
        </p:nvSpPr>
        <p:spPr>
          <a:xfrm>
            <a:off x="408500" y="3686925"/>
            <a:ext cx="378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/>
        </p:nvSpPr>
        <p:spPr>
          <a:xfrm>
            <a:off x="523700" y="3236525"/>
            <a:ext cx="6033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latin typeface="Comic Sans MS"/>
                <a:ea typeface="Comic Sans MS"/>
                <a:cs typeface="Comic Sans MS"/>
                <a:sym typeface="Comic Sans MS"/>
              </a:rPr>
              <a:t>Vilka bilder ska upp på vår mindmap?</a:t>
            </a:r>
            <a:endParaRPr sz="15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7775" y="194275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1575" y="157125"/>
            <a:ext cx="4283025" cy="247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8448" y="2870625"/>
            <a:ext cx="3271850" cy="189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00065" y="2870625"/>
            <a:ext cx="3271835" cy="1890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298" y="390475"/>
            <a:ext cx="2887851" cy="166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0675" y="2362450"/>
            <a:ext cx="2887850" cy="1668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91375" y="390475"/>
            <a:ext cx="2887850" cy="166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91375" y="2355450"/>
            <a:ext cx="2887850" cy="1682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9780" y="546325"/>
            <a:ext cx="2961845" cy="176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9000" y="546325"/>
            <a:ext cx="2961825" cy="176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19000" y="2613825"/>
            <a:ext cx="2961823" cy="176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96475" y="2659625"/>
            <a:ext cx="2885151" cy="166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7825" y="775100"/>
            <a:ext cx="3225150" cy="192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12250" y="775100"/>
            <a:ext cx="3225134" cy="192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/>
        </p:nvSpPr>
        <p:spPr>
          <a:xfrm>
            <a:off x="261875" y="513225"/>
            <a:ext cx="83271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Char char="●"/>
            </a:pPr>
            <a:r>
              <a:rPr lang="sv" sz="2400">
                <a:latin typeface="Comic Sans MS"/>
                <a:ea typeface="Comic Sans MS"/>
                <a:cs typeface="Comic Sans MS"/>
                <a:sym typeface="Comic Sans MS"/>
              </a:rPr>
              <a:t>Hur mycket vatten gör vi slut på en dag?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Font typeface="Comic Sans MS"/>
              <a:buChar char="●"/>
            </a:pPr>
            <a:r>
              <a:rPr lang="sv" sz="2400">
                <a:latin typeface="Comic Sans MS"/>
                <a:ea typeface="Comic Sans MS"/>
                <a:cs typeface="Comic Sans MS"/>
                <a:sym typeface="Comic Sans MS"/>
              </a:rPr>
              <a:t>Hur kan vi minska vår vattenåtgång</a:t>
            </a: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7" name="Google Shape;10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0825" y="230450"/>
            <a:ext cx="1518750" cy="1196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17525" y="606325"/>
            <a:ext cx="175260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12175" y="2128525"/>
            <a:ext cx="1657950" cy="13696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