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106495d9ceb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106495d9ceb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106495d9ceb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106495d9ceb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106495d9ceb_0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106495d9ceb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106495d9ceb_0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106495d9ceb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106495d9ceb_0_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106495d9ceb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106495d9ceb_0_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106495d9ceb_0_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106495d9ceb_0_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106495d9ceb_0_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Relationship Id="rId4" Type="http://schemas.openxmlformats.org/officeDocument/2006/relationships/image" Target="../media/image1.png"/><Relationship Id="rId5" Type="http://schemas.openxmlformats.org/officeDocument/2006/relationships/image" Target="../media/image18.png"/><Relationship Id="rId6" Type="http://schemas.openxmlformats.org/officeDocument/2006/relationships/image" Target="../media/image10.png"/><Relationship Id="rId7" Type="http://schemas.openxmlformats.org/officeDocument/2006/relationships/image" Target="../media/image6.png"/><Relationship Id="rId8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6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7.png"/><Relationship Id="rId4" Type="http://schemas.openxmlformats.org/officeDocument/2006/relationships/image" Target="../media/image20.png"/><Relationship Id="rId10" Type="http://schemas.openxmlformats.org/officeDocument/2006/relationships/image" Target="../media/image2.png"/><Relationship Id="rId9" Type="http://schemas.openxmlformats.org/officeDocument/2006/relationships/image" Target="../media/image14.png"/><Relationship Id="rId5" Type="http://schemas.openxmlformats.org/officeDocument/2006/relationships/image" Target="../media/image12.png"/><Relationship Id="rId6" Type="http://schemas.openxmlformats.org/officeDocument/2006/relationships/image" Target="../media/image8.png"/><Relationship Id="rId7" Type="http://schemas.openxmlformats.org/officeDocument/2006/relationships/image" Target="../media/image7.png"/><Relationship Id="rId8" Type="http://schemas.openxmlformats.org/officeDocument/2006/relationships/image" Target="../media/image19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1.png"/><Relationship Id="rId4" Type="http://schemas.openxmlformats.org/officeDocument/2006/relationships/image" Target="../media/image9.png"/><Relationship Id="rId5" Type="http://schemas.openxmlformats.org/officeDocument/2006/relationships/image" Target="../media/image5.png"/><Relationship Id="rId6" Type="http://schemas.openxmlformats.org/officeDocument/2006/relationships/image" Target="../media/image15.png"/><Relationship Id="rId7" Type="http://schemas.openxmlformats.org/officeDocument/2006/relationships/hyperlink" Target="https://urplay.se/serie/213063-bara-vanligt-vatten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1.png"/><Relationship Id="rId4" Type="http://schemas.openxmlformats.org/officeDocument/2006/relationships/image" Target="../media/image25.png"/><Relationship Id="rId5" Type="http://schemas.openxmlformats.org/officeDocument/2006/relationships/image" Target="../media/image2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3.png"/><Relationship Id="rId4" Type="http://schemas.openxmlformats.org/officeDocument/2006/relationships/image" Target="../media/image24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urplay.se/serie/213063-bara-vanligt-vatten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78441" y="744576"/>
            <a:ext cx="4787120" cy="2643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25231" y="3469664"/>
            <a:ext cx="1381125" cy="1133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254651" y="3450477"/>
            <a:ext cx="1381125" cy="11348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126254" y="3460375"/>
            <a:ext cx="1334371" cy="1096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5473226" y="3483963"/>
            <a:ext cx="1352550" cy="1104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p13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3884075" y="3469675"/>
            <a:ext cx="1352550" cy="1096392"/>
          </a:xfrm>
          <a:prstGeom prst="rect">
            <a:avLst/>
          </a:prstGeom>
          <a:noFill/>
          <a:ln>
            <a:noFill/>
          </a:ln>
        </p:spPr>
      </p:pic>
      <p:sp>
        <p:nvSpPr>
          <p:cNvPr id="60" name="Google Shape;60;p13"/>
          <p:cNvSpPr txBox="1"/>
          <p:nvPr/>
        </p:nvSpPr>
        <p:spPr>
          <a:xfrm>
            <a:off x="458950" y="-52600"/>
            <a:ext cx="7657500" cy="8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v" sz="4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Dagens innehåll</a:t>
            </a:r>
            <a:endParaRPr sz="7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86153" y="534200"/>
            <a:ext cx="4832175" cy="282745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14"/>
          <p:cNvSpPr txBox="1"/>
          <p:nvPr/>
        </p:nvSpPr>
        <p:spPr>
          <a:xfrm>
            <a:off x="408500" y="3686925"/>
            <a:ext cx="37812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">
                <a:latin typeface="Comic Sans MS"/>
                <a:ea typeface="Comic Sans MS"/>
                <a:cs typeface="Comic Sans MS"/>
                <a:sym typeface="Comic Sans MS"/>
              </a:rPr>
              <a:t>Vad lärde vi oss förra lektionen?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">
                <a:latin typeface="Comic Sans MS"/>
                <a:ea typeface="Comic Sans MS"/>
                <a:cs typeface="Comic Sans MS"/>
                <a:sym typeface="Comic Sans MS"/>
              </a:rPr>
              <a:t>Nya ord?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/>
          <p:nvPr/>
        </p:nvSpPr>
        <p:spPr>
          <a:xfrm>
            <a:off x="523700" y="3236525"/>
            <a:ext cx="60333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" sz="1500">
                <a:latin typeface="Comic Sans MS"/>
                <a:ea typeface="Comic Sans MS"/>
                <a:cs typeface="Comic Sans MS"/>
                <a:sym typeface="Comic Sans MS"/>
              </a:rPr>
              <a:t>Vilka bilder ska upp på vår mindmap?</a:t>
            </a:r>
            <a:endParaRPr sz="1500"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72" name="Google Shape;72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37775" y="194275"/>
            <a:ext cx="4823325" cy="2822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/>
          <p:nvPr/>
        </p:nvSpPr>
        <p:spPr>
          <a:xfrm>
            <a:off x="691300" y="1078850"/>
            <a:ext cx="8096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3275" y="1563275"/>
            <a:ext cx="1618550" cy="1452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27162" y="3190324"/>
            <a:ext cx="1550775" cy="1391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626150" y="3190315"/>
            <a:ext cx="1550775" cy="1391248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81;p16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925150" y="3191556"/>
            <a:ext cx="1550775" cy="1391231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82;p16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1911825" y="3159940"/>
            <a:ext cx="1618550" cy="1452023"/>
          </a:xfrm>
          <a:prstGeom prst="rect">
            <a:avLst/>
          </a:prstGeom>
          <a:noFill/>
          <a:ln>
            <a:noFill/>
          </a:ln>
        </p:spPr>
      </p:pic>
      <p:pic>
        <p:nvPicPr>
          <p:cNvPr id="83" name="Google Shape;83;p16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5272700" y="3148600"/>
            <a:ext cx="1550775" cy="1391229"/>
          </a:xfrm>
          <a:prstGeom prst="rect">
            <a:avLst/>
          </a:prstGeom>
          <a:noFill/>
          <a:ln>
            <a:noFill/>
          </a:ln>
        </p:spPr>
      </p:pic>
      <p:pic>
        <p:nvPicPr>
          <p:cNvPr id="84" name="Google Shape;84;p16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6925150" y="1712050"/>
            <a:ext cx="1452700" cy="1303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p16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2637950" y="228600"/>
            <a:ext cx="3962400" cy="2343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Google Shape;90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90800" y="592325"/>
            <a:ext cx="3962400" cy="2343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30680" y="3163225"/>
            <a:ext cx="1868850" cy="1105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1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637576" y="3163246"/>
            <a:ext cx="1868850" cy="1105117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Google Shape;93;p17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368331" y="3189738"/>
            <a:ext cx="1779175" cy="1052125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17"/>
          <p:cNvSpPr txBox="1"/>
          <p:nvPr/>
        </p:nvSpPr>
        <p:spPr>
          <a:xfrm>
            <a:off x="136150" y="4629625"/>
            <a:ext cx="4263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" u="sng">
                <a:solidFill>
                  <a:schemeClr val="hlink"/>
                </a:solidFill>
                <a:hlinkClick r:id="rId7"/>
              </a:rPr>
              <a:t>https://urplay.se/serie/213063-bara-vanligt-vatten</a:t>
            </a:r>
            <a:r>
              <a:rPr lang="sv"/>
              <a:t> 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" name="Google Shape;99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58900" y="577625"/>
            <a:ext cx="3962400" cy="2343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199600" y="3015350"/>
            <a:ext cx="2526325" cy="1493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Google Shape;101;p1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962600" y="3015350"/>
            <a:ext cx="2526325" cy="1493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" name="Google Shape;106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72950" y="539950"/>
            <a:ext cx="3962400" cy="2343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Google Shape;107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21324" y="3095825"/>
            <a:ext cx="2655925" cy="1570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">
                <a:latin typeface="Comic Sans MS"/>
                <a:ea typeface="Comic Sans MS"/>
                <a:cs typeface="Comic Sans MS"/>
                <a:sym typeface="Comic Sans MS"/>
              </a:rPr>
              <a:t>Till läraren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13" name="Google Shape;113;p20"/>
          <p:cNvSpPr txBox="1"/>
          <p:nvPr/>
        </p:nvSpPr>
        <p:spPr>
          <a:xfrm>
            <a:off x="408500" y="1131225"/>
            <a:ext cx="8423700" cy="320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sv">
                <a:latin typeface="Comic Sans MS"/>
                <a:ea typeface="Comic Sans MS"/>
                <a:cs typeface="Comic Sans MS"/>
                <a:sym typeface="Comic Sans MS"/>
              </a:rPr>
              <a:t>Syfte: </a:t>
            </a:r>
            <a:r>
              <a:rPr lang="sv">
                <a:latin typeface="Comic Sans MS"/>
                <a:ea typeface="Comic Sans MS"/>
                <a:cs typeface="Comic Sans MS"/>
                <a:sym typeface="Comic Sans MS"/>
              </a:rPr>
              <a:t>Att gå igenom viktiga begrepp genom att konkretisera med hjälp av bilder.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sv">
                <a:latin typeface="Comic Sans MS"/>
                <a:ea typeface="Comic Sans MS"/>
                <a:cs typeface="Comic Sans MS"/>
                <a:sym typeface="Comic Sans MS"/>
              </a:rPr>
              <a:t>Metod: </a:t>
            </a:r>
            <a:r>
              <a:rPr lang="sv">
                <a:latin typeface="Comic Sans MS"/>
                <a:ea typeface="Comic Sans MS"/>
                <a:cs typeface="Comic Sans MS"/>
                <a:sym typeface="Comic Sans MS"/>
              </a:rPr>
              <a:t>Repetera lektion 2 - vad lärde vi oss? Sätt upp bilder på en fysisk mindmap. Låt eleverna vara delaktiga att klistra upp och prata om varje bild.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">
                <a:latin typeface="Comic Sans MS"/>
                <a:ea typeface="Comic Sans MS"/>
                <a:cs typeface="Comic Sans MS"/>
                <a:sym typeface="Comic Sans MS"/>
              </a:rPr>
              <a:t>Gå igenom - vad betyder begreppen? Söt/saltvatten, reningsverk, grundvatten, avloppsvatten, tillgång och förorenat. 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">
                <a:latin typeface="Comic Sans MS"/>
                <a:ea typeface="Comic Sans MS"/>
                <a:cs typeface="Comic Sans MS"/>
                <a:sym typeface="Comic Sans MS"/>
              </a:rPr>
              <a:t>Sammanfatta: reflektera vad har vi lärt oss. Är det något mer vi behöver bildsätta eller på annat sätt konkretisera tills nästa gång?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sv">
                <a:latin typeface="Comic Sans MS"/>
                <a:ea typeface="Comic Sans MS"/>
                <a:cs typeface="Comic Sans MS"/>
                <a:sym typeface="Comic Sans MS"/>
              </a:rPr>
              <a:t>Tidsåtgång:</a:t>
            </a:r>
            <a:r>
              <a:rPr lang="sv">
                <a:latin typeface="Comic Sans MS"/>
                <a:ea typeface="Comic Sans MS"/>
                <a:cs typeface="Comic Sans MS"/>
                <a:sym typeface="Comic Sans MS"/>
              </a:rPr>
              <a:t> ca 60 minuter.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sv">
                <a:latin typeface="Comic Sans MS"/>
                <a:ea typeface="Comic Sans MS"/>
                <a:cs typeface="Comic Sans MS"/>
                <a:sym typeface="Comic Sans MS"/>
              </a:rPr>
              <a:t>Länkar:</a:t>
            </a:r>
            <a:r>
              <a:rPr lang="sv"/>
              <a:t> </a:t>
            </a:r>
            <a:r>
              <a:rPr lang="sv" u="sng">
                <a:solidFill>
                  <a:schemeClr val="accent5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https://urplay.se/serie/213063-bara-vanligt-vatten</a:t>
            </a:r>
            <a:r>
              <a:rPr lang="sv">
                <a:solidFill>
                  <a:schemeClr val="dk1"/>
                </a:solidFill>
              </a:rPr>
              <a:t> 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