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y="5143500" cx="9144000"/>
  <p:notesSz cx="6858000" cy="9144000"/>
  <p:embeddedFontLst>
    <p:embeddedFont>
      <p:font typeface="Roboto"/>
      <p:regular r:id="rId13"/>
      <p:bold r:id="rId14"/>
      <p:italic r:id="rId15"/>
      <p:boldItalic r:id="rId1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font" Target="fonts/Roboto-regular.fntdata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Roboto-italic.fntdata"/><Relationship Id="rId14" Type="http://schemas.openxmlformats.org/officeDocument/2006/relationships/font" Target="fonts/Roboto-bold.fntdata"/><Relationship Id="rId16" Type="http://schemas.openxmlformats.org/officeDocument/2006/relationships/font" Target="fonts/Roboto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10541fe85ac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10541fe85ac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10542c39ab8_0_6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10542c39ab8_0_6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10542c39ab8_0_8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Google Shape;80;g10542c39ab8_0_8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10542c39ab8_0_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10542c39ab8_0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105a9e6ba3d_0_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Google Shape;96;g105a9e6ba3d_0_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105a9e6ba3d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Google Shape;102;g105a9e6ba3d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2300">
              <a:solidFill>
                <a:srgbClr val="030303"/>
              </a:solidFill>
              <a:highlight>
                <a:srgbClr val="F9F9F9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Relationship Id="rId4" Type="http://schemas.openxmlformats.org/officeDocument/2006/relationships/image" Target="../media/image5.png"/><Relationship Id="rId10" Type="http://schemas.openxmlformats.org/officeDocument/2006/relationships/image" Target="../media/image16.png"/><Relationship Id="rId9" Type="http://schemas.openxmlformats.org/officeDocument/2006/relationships/image" Target="../media/image6.png"/><Relationship Id="rId5" Type="http://schemas.openxmlformats.org/officeDocument/2006/relationships/image" Target="../media/image1.png"/><Relationship Id="rId6" Type="http://schemas.openxmlformats.org/officeDocument/2006/relationships/image" Target="../media/image2.jpg"/><Relationship Id="rId7" Type="http://schemas.openxmlformats.org/officeDocument/2006/relationships/image" Target="../media/image4.png"/><Relationship Id="rId8" Type="http://schemas.openxmlformats.org/officeDocument/2006/relationships/image" Target="../media/image1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7.png"/><Relationship Id="rId4" Type="http://schemas.openxmlformats.org/officeDocument/2006/relationships/image" Target="../media/image9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9.png"/><Relationship Id="rId4" Type="http://schemas.openxmlformats.org/officeDocument/2006/relationships/hyperlink" Target="https://www.youtube.com/watch?v=osJKBjHVlQM" TargetMode="External"/><Relationship Id="rId5" Type="http://schemas.openxmlformats.org/officeDocument/2006/relationships/image" Target="../media/image12.png"/><Relationship Id="rId6" Type="http://schemas.openxmlformats.org/officeDocument/2006/relationships/image" Target="../media/image20.png"/><Relationship Id="rId7" Type="http://schemas.openxmlformats.org/officeDocument/2006/relationships/image" Target="../media/image18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0.png"/><Relationship Id="rId4" Type="http://schemas.openxmlformats.org/officeDocument/2006/relationships/image" Target="../media/image14.png"/><Relationship Id="rId5" Type="http://schemas.openxmlformats.org/officeDocument/2006/relationships/image" Target="../media/image13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7.png"/><Relationship Id="rId4" Type="http://schemas.openxmlformats.org/officeDocument/2006/relationships/image" Target="../media/image15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hyperlink" Target="https://www.1177.se/Stockholm/Fakta-och-rad/Sjukdomar/Funktionsnedsattning/" TargetMode="External"/><Relationship Id="rId4" Type="http://schemas.openxmlformats.org/officeDocument/2006/relationships/hyperlink" Target="https://www.youtube.com/watch?v=osJKBjHVlQM&amp;ab_channel=mfdse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0" y="-772775"/>
            <a:ext cx="9144000" cy="1728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sv">
                <a:latin typeface="Comic Sans MS"/>
                <a:ea typeface="Comic Sans MS"/>
                <a:cs typeface="Comic Sans MS"/>
                <a:sym typeface="Comic Sans MS"/>
              </a:rPr>
              <a:t>Dagens innehåll</a:t>
            </a:r>
            <a:endParaRPr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pic>
        <p:nvPicPr>
          <p:cNvPr id="55" name="Google Shape;55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138413" y="915563"/>
            <a:ext cx="4657725" cy="2524125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Google Shape;56;p13"/>
          <p:cNvSpPr/>
          <p:nvPr/>
        </p:nvSpPr>
        <p:spPr>
          <a:xfrm>
            <a:off x="2369325" y="1087575"/>
            <a:ext cx="4212300" cy="1626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highlight>
                <a:schemeClr val="lt1"/>
              </a:highlight>
            </a:endParaRPr>
          </a:p>
        </p:txBody>
      </p:sp>
      <p:pic>
        <p:nvPicPr>
          <p:cNvPr id="57" name="Google Shape;57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312475" y="1198425"/>
            <a:ext cx="1393401" cy="1393401"/>
          </a:xfrm>
          <a:prstGeom prst="rect">
            <a:avLst/>
          </a:prstGeom>
          <a:noFill/>
          <a:ln>
            <a:noFill/>
          </a:ln>
        </p:spPr>
      </p:pic>
      <p:pic>
        <p:nvPicPr>
          <p:cNvPr id="58" name="Google Shape;58;p1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764838" y="1198425"/>
            <a:ext cx="1393401" cy="1393401"/>
          </a:xfrm>
          <a:prstGeom prst="rect">
            <a:avLst/>
          </a:prstGeom>
          <a:noFill/>
          <a:ln>
            <a:noFill/>
          </a:ln>
        </p:spPr>
      </p:pic>
      <p:pic>
        <p:nvPicPr>
          <p:cNvPr id="59" name="Google Shape;59;p13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5217200" y="1194775"/>
            <a:ext cx="1412200" cy="1412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0" name="Google Shape;60;p13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1422850" y="3749188"/>
            <a:ext cx="1445850" cy="1186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1" name="Google Shape;61;p13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4601760" y="3761777"/>
            <a:ext cx="1445850" cy="1161421"/>
          </a:xfrm>
          <a:prstGeom prst="rect">
            <a:avLst/>
          </a:prstGeom>
          <a:noFill/>
          <a:ln>
            <a:noFill/>
          </a:ln>
        </p:spPr>
      </p:pic>
      <p:pic>
        <p:nvPicPr>
          <p:cNvPr id="62" name="Google Shape;62;p13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2977648" y="3761780"/>
            <a:ext cx="1445850" cy="1161421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3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6225873" y="3761780"/>
            <a:ext cx="1445850" cy="116142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4"/>
          <p:cNvSpPr txBox="1"/>
          <p:nvPr/>
        </p:nvSpPr>
        <p:spPr>
          <a:xfrm>
            <a:off x="246150" y="460875"/>
            <a:ext cx="8651700" cy="3570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v" sz="2000">
                <a:latin typeface="Comic Sans MS"/>
                <a:ea typeface="Comic Sans MS"/>
                <a:cs typeface="Comic Sans MS"/>
                <a:sym typeface="Comic Sans MS"/>
              </a:rPr>
              <a:t>Det här ska vi göra idag:</a:t>
            </a:r>
            <a:endParaRPr sz="2000"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Font typeface="Comic Sans MS"/>
              <a:buChar char="●"/>
            </a:pPr>
            <a:r>
              <a:rPr lang="sv" sz="2000">
                <a:latin typeface="Comic Sans MS"/>
                <a:ea typeface="Comic Sans MS"/>
                <a:cs typeface="Comic Sans MS"/>
                <a:sym typeface="Comic Sans MS"/>
              </a:rPr>
              <a:t>Sätta upp bilder på mindmapen</a:t>
            </a:r>
            <a:endParaRPr sz="2000"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Font typeface="Comic Sans MS"/>
              <a:buChar char="●"/>
            </a:pPr>
            <a:r>
              <a:rPr lang="sv" sz="2000">
                <a:latin typeface="Comic Sans MS"/>
                <a:ea typeface="Comic Sans MS"/>
                <a:cs typeface="Comic Sans MS"/>
                <a:sym typeface="Comic Sans MS"/>
              </a:rPr>
              <a:t>Prata om nya begrepp</a:t>
            </a:r>
            <a:endParaRPr sz="2000"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Font typeface="Comic Sans MS"/>
              <a:buChar char="●"/>
            </a:pPr>
            <a:r>
              <a:rPr lang="sv" sz="2000">
                <a:latin typeface="Comic Sans MS"/>
                <a:ea typeface="Comic Sans MS"/>
                <a:cs typeface="Comic Sans MS"/>
                <a:sym typeface="Comic Sans MS"/>
              </a:rPr>
              <a:t>Se på film</a:t>
            </a:r>
            <a:endParaRPr sz="2000"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Font typeface="Comic Sans MS"/>
              <a:buChar char="●"/>
            </a:pPr>
            <a:r>
              <a:rPr lang="sv" sz="2000">
                <a:latin typeface="Comic Sans MS"/>
                <a:ea typeface="Comic Sans MS"/>
                <a:cs typeface="Comic Sans MS"/>
                <a:sym typeface="Comic Sans MS"/>
              </a:rPr>
              <a:t>Sammanfatta - Vad har vi lärt oss?</a:t>
            </a:r>
            <a:endParaRPr sz="2000"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pic>
        <p:nvPicPr>
          <p:cNvPr id="69" name="Google Shape;69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823100" y="136175"/>
            <a:ext cx="945850" cy="711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0" name="Google Shape;70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937250" y="1515049"/>
            <a:ext cx="1383810" cy="8096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5"/>
          <p:cNvSpPr txBox="1"/>
          <p:nvPr/>
        </p:nvSpPr>
        <p:spPr>
          <a:xfrm>
            <a:off x="408500" y="3686925"/>
            <a:ext cx="44790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v">
                <a:latin typeface="Comic Sans MS"/>
                <a:ea typeface="Comic Sans MS"/>
                <a:cs typeface="Comic Sans MS"/>
                <a:sym typeface="Comic Sans MS"/>
              </a:rPr>
              <a:t>Vad finns det för olika funktionsvariationer?</a:t>
            </a:r>
            <a:endParaRPr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v">
                <a:latin typeface="Comic Sans MS"/>
                <a:ea typeface="Comic Sans MS"/>
                <a:cs typeface="Comic Sans MS"/>
                <a:sym typeface="Comic Sans MS"/>
              </a:rPr>
              <a:t>Sätt upp bilder på en mindmap</a:t>
            </a:r>
            <a:endParaRPr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pic>
        <p:nvPicPr>
          <p:cNvPr id="76" name="Google Shape;76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290475" y="667325"/>
            <a:ext cx="4563050" cy="2669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7" name="Google Shape;77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286700" y="3379375"/>
            <a:ext cx="3333750" cy="16383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" name="Google Shape;82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165650" y="250450"/>
            <a:ext cx="4660800" cy="2761500"/>
          </a:xfrm>
          <a:prstGeom prst="rect">
            <a:avLst/>
          </a:prstGeom>
          <a:noFill/>
          <a:ln>
            <a:noFill/>
          </a:ln>
        </p:spPr>
      </p:pic>
      <p:sp>
        <p:nvSpPr>
          <p:cNvPr id="83" name="Google Shape;83;p16"/>
          <p:cNvSpPr txBox="1"/>
          <p:nvPr/>
        </p:nvSpPr>
        <p:spPr>
          <a:xfrm>
            <a:off x="5858600" y="4708300"/>
            <a:ext cx="3259200" cy="35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sv" sz="1100" u="sng">
                <a:solidFill>
                  <a:srgbClr val="1155CC"/>
                </a:solidFill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https://www.youtube.com/watch?v=osJKBjHVlQM</a:t>
            </a:r>
            <a:endParaRPr/>
          </a:p>
        </p:txBody>
      </p:sp>
      <p:pic>
        <p:nvPicPr>
          <p:cNvPr id="84" name="Google Shape;84;p16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030680" y="3163225"/>
            <a:ext cx="1868850" cy="1105150"/>
          </a:xfrm>
          <a:prstGeom prst="rect">
            <a:avLst/>
          </a:prstGeom>
          <a:noFill/>
          <a:ln>
            <a:noFill/>
          </a:ln>
        </p:spPr>
      </p:pic>
      <p:pic>
        <p:nvPicPr>
          <p:cNvPr id="85" name="Google Shape;85;p16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3637576" y="3163246"/>
            <a:ext cx="1868850" cy="1105117"/>
          </a:xfrm>
          <a:prstGeom prst="rect">
            <a:avLst/>
          </a:prstGeom>
          <a:noFill/>
          <a:ln>
            <a:noFill/>
          </a:ln>
        </p:spPr>
      </p:pic>
      <p:pic>
        <p:nvPicPr>
          <p:cNvPr id="86" name="Google Shape;86;p16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6368331" y="3189738"/>
            <a:ext cx="1779175" cy="10521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1" name="Google Shape;91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511000" y="561200"/>
            <a:ext cx="3962400" cy="2343150"/>
          </a:xfrm>
          <a:prstGeom prst="rect">
            <a:avLst/>
          </a:prstGeom>
          <a:noFill/>
          <a:ln>
            <a:noFill/>
          </a:ln>
        </p:spPr>
      </p:pic>
      <p:pic>
        <p:nvPicPr>
          <p:cNvPr id="92" name="Google Shape;92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783300" y="3015350"/>
            <a:ext cx="2526325" cy="1493925"/>
          </a:xfrm>
          <a:prstGeom prst="rect">
            <a:avLst/>
          </a:prstGeom>
          <a:noFill/>
          <a:ln>
            <a:noFill/>
          </a:ln>
        </p:spPr>
      </p:pic>
      <p:pic>
        <p:nvPicPr>
          <p:cNvPr id="93" name="Google Shape;93;p17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430125" y="3015350"/>
            <a:ext cx="2526325" cy="14939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8" name="Google Shape;98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372950" y="539950"/>
            <a:ext cx="3962400" cy="2343150"/>
          </a:xfrm>
          <a:prstGeom prst="rect">
            <a:avLst/>
          </a:prstGeom>
          <a:noFill/>
          <a:ln>
            <a:noFill/>
          </a:ln>
        </p:spPr>
      </p:pic>
      <p:pic>
        <p:nvPicPr>
          <p:cNvPr id="99" name="Google Shape;99;p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121324" y="3095825"/>
            <a:ext cx="2655925" cy="15705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9"/>
          <p:cNvSpPr txBox="1"/>
          <p:nvPr/>
        </p:nvSpPr>
        <p:spPr>
          <a:xfrm>
            <a:off x="408175" y="644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v" sz="280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Till läraren:</a:t>
            </a:r>
            <a:endParaRPr sz="2800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105" name="Google Shape;105;p19"/>
          <p:cNvSpPr txBox="1"/>
          <p:nvPr/>
        </p:nvSpPr>
        <p:spPr>
          <a:xfrm>
            <a:off x="408175" y="1351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85000" lnSpcReduction="20000"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sv" sz="130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Lektion </a:t>
            </a:r>
            <a:r>
              <a:rPr lang="sv" sz="1300">
                <a:latin typeface="Comic Sans MS"/>
                <a:ea typeface="Comic Sans MS"/>
                <a:cs typeface="Comic Sans MS"/>
                <a:sym typeface="Comic Sans MS"/>
              </a:rPr>
              <a:t>1</a:t>
            </a:r>
            <a:endParaRPr sz="1300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rPr b="1" lang="sv" sz="11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Syfte: </a:t>
            </a:r>
            <a:r>
              <a:rPr lang="sv" sz="11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Ge eleverna en </a:t>
            </a:r>
            <a:r>
              <a:rPr lang="sv" sz="1200">
                <a:solidFill>
                  <a:srgbClr val="222222"/>
                </a:solidFill>
                <a:highlight>
                  <a:srgbClr val="FFFFFF"/>
                </a:highlight>
                <a:latin typeface="Comic Sans MS"/>
                <a:ea typeface="Comic Sans MS"/>
                <a:cs typeface="Comic Sans MS"/>
                <a:sym typeface="Comic Sans MS"/>
              </a:rPr>
              <a:t>ökad förståelse för att barns liv kan se olika ut.</a:t>
            </a:r>
            <a:endParaRPr sz="1200">
              <a:solidFill>
                <a:srgbClr val="222222"/>
              </a:solidFill>
              <a:highlight>
                <a:srgbClr val="FFFFFF"/>
              </a:highlight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t/>
            </a:r>
            <a:endParaRPr sz="11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t/>
            </a:r>
            <a:endParaRPr sz="11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rPr b="1" lang="sv" sz="11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Metod: </a:t>
            </a:r>
            <a:endParaRPr b="1" sz="11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sv" sz="1100">
                <a:solidFill>
                  <a:srgbClr val="222222"/>
                </a:solidFill>
                <a:latin typeface="Comic Sans MS"/>
                <a:ea typeface="Comic Sans MS"/>
                <a:cs typeface="Comic Sans MS"/>
                <a:sym typeface="Comic Sans MS"/>
              </a:rPr>
              <a:t>Utgå från barnkonventionen och prata om olika levnadsvillkor. Samtala med barnen kring funktionsnedsättning och förtydliga begreppet. Kan göras med hjälp av definition av </a:t>
            </a:r>
            <a:r>
              <a:rPr lang="sv" sz="1100" u="sng">
                <a:solidFill>
                  <a:srgbClr val="004C81"/>
                </a:solidFill>
                <a:latin typeface="Comic Sans MS"/>
                <a:ea typeface="Comic Sans MS"/>
                <a:cs typeface="Comic Sans MS"/>
                <a:sym typeface="Comic Sans MS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Vårdguiden</a:t>
            </a:r>
            <a:r>
              <a:rPr lang="sv" sz="1100">
                <a:solidFill>
                  <a:srgbClr val="222222"/>
                </a:solidFill>
                <a:latin typeface="Comic Sans MS"/>
                <a:ea typeface="Comic Sans MS"/>
                <a:cs typeface="Comic Sans MS"/>
                <a:sym typeface="Comic Sans MS"/>
              </a:rPr>
              <a:t>.</a:t>
            </a:r>
            <a:endParaRPr b="1" sz="1100"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sv" sz="110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Metod: </a:t>
            </a:r>
            <a:endParaRPr sz="1100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sv" sz="110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Detta ska vi göra:</a:t>
            </a:r>
            <a:endParaRPr sz="1100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287972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Comic Sans MS"/>
              <a:buAutoNum type="arabicPeriod"/>
            </a:pPr>
            <a:r>
              <a:rPr lang="sv" sz="1100">
                <a:latin typeface="Comic Sans MS"/>
                <a:ea typeface="Comic Sans MS"/>
                <a:cs typeface="Comic Sans MS"/>
                <a:sym typeface="Comic Sans MS"/>
              </a:rPr>
              <a:t>Prata om vad ni gjorde på förra lektionen.</a:t>
            </a:r>
            <a:endParaRPr sz="1100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287972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Comic Sans MS"/>
              <a:buAutoNum type="arabicPeriod"/>
            </a:pPr>
            <a:r>
              <a:rPr lang="sv" sz="1100">
                <a:latin typeface="Comic Sans MS"/>
                <a:ea typeface="Comic Sans MS"/>
                <a:cs typeface="Comic Sans MS"/>
                <a:sym typeface="Comic Sans MS"/>
              </a:rPr>
              <a:t>Gör en tankekarta. Vad finns det för funktionsvariationer, exempelvis blind, dyslexi, hörselnedsättning. Vad betyder dem? </a:t>
            </a:r>
            <a:r>
              <a:rPr lang="sv" sz="11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Vad betyder diskrimineras? </a:t>
            </a:r>
            <a:endParaRPr sz="1100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287972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Comic Sans MS"/>
              <a:buAutoNum type="arabicPeriod"/>
            </a:pPr>
            <a:r>
              <a:rPr lang="sv" sz="1100">
                <a:latin typeface="Comic Sans MS"/>
                <a:ea typeface="Comic Sans MS"/>
                <a:cs typeface="Comic Sans MS"/>
                <a:sym typeface="Comic Sans MS"/>
              </a:rPr>
              <a:t>Se på film “Vet du vad FN:s konvention om rättigheter för personer med funktionsnedsättning är?”</a:t>
            </a:r>
            <a:endParaRPr sz="1100"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sv" sz="1100" u="sng">
                <a:solidFill>
                  <a:schemeClr val="hlink"/>
                </a:solidFill>
                <a:latin typeface="Comic Sans MS"/>
                <a:ea typeface="Comic Sans MS"/>
                <a:cs typeface="Comic Sans MS"/>
                <a:sym typeface="Comic Sans MS"/>
                <a:hlinkClick r:id="rId4"/>
              </a:rPr>
              <a:t>https://www.youtube.com/watch?v=osJKBjHVlQM&amp;ab_channel=mfdse</a:t>
            </a:r>
            <a:r>
              <a:rPr lang="sv" sz="1100"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endParaRPr sz="1100"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287972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Comic Sans MS"/>
              <a:buAutoNum type="arabicPeriod"/>
            </a:pPr>
            <a:r>
              <a:rPr lang="sv" sz="110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Sammanfatta tillsammans</a:t>
            </a:r>
            <a:r>
              <a:rPr lang="sv" sz="1100">
                <a:latin typeface="Comic Sans MS"/>
                <a:ea typeface="Comic Sans MS"/>
                <a:cs typeface="Comic Sans MS"/>
                <a:sym typeface="Comic Sans MS"/>
              </a:rPr>
              <a:t>.</a:t>
            </a:r>
            <a:r>
              <a:rPr lang="sv" sz="110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Reflektera vad har vi lärt oss?</a:t>
            </a:r>
            <a:endParaRPr sz="1100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287972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Comic Sans MS"/>
              <a:buAutoNum type="arabicPeriod"/>
            </a:pPr>
            <a:r>
              <a:rPr lang="sv" sz="110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Avsluta</a:t>
            </a:r>
            <a:endParaRPr sz="1100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sv" sz="110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Tidsåtgång: </a:t>
            </a:r>
            <a:r>
              <a:rPr lang="sv" sz="110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ca 30</a:t>
            </a:r>
            <a:r>
              <a:rPr lang="sv" sz="1100">
                <a:latin typeface="Comic Sans MS"/>
                <a:ea typeface="Comic Sans MS"/>
                <a:cs typeface="Comic Sans MS"/>
                <a:sym typeface="Comic Sans MS"/>
              </a:rPr>
              <a:t>-40 </a:t>
            </a:r>
            <a:r>
              <a:rPr lang="sv" sz="110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min</a:t>
            </a:r>
            <a:endParaRPr sz="1800">
              <a:solidFill>
                <a:srgbClr val="595959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