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541fe85a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541fe85a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542c39ab8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542c39ab8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542c39ab8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542c39ab8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542c39ab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0542c39ab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5a9e6ba3d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5a9e6ba3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5a9e6ba3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5a9e6ba3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300">
              <a:solidFill>
                <a:srgbClr val="030303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10" Type="http://schemas.openxmlformats.org/officeDocument/2006/relationships/image" Target="../media/image16.png"/><Relationship Id="rId9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2.jpg"/><Relationship Id="rId7" Type="http://schemas.openxmlformats.org/officeDocument/2006/relationships/image" Target="../media/image4.png"/><Relationship Id="rId8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9.png"/><Relationship Id="rId4" Type="http://schemas.openxmlformats.org/officeDocument/2006/relationships/hyperlink" Target="https://www.youtube.com/watch?v=osJKBjHVlQM" TargetMode="External"/><Relationship Id="rId5" Type="http://schemas.openxmlformats.org/officeDocument/2006/relationships/image" Target="../media/image12.png"/><Relationship Id="rId6" Type="http://schemas.openxmlformats.org/officeDocument/2006/relationships/image" Target="../media/image20.png"/><Relationship Id="rId7" Type="http://schemas.openxmlformats.org/officeDocument/2006/relationships/image" Target="../media/image1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14.png"/><Relationship Id="rId5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1177.se/Stockholm/Fakta-och-rad/Sjukdomar/Funktionsnedsattning/" TargetMode="External"/><Relationship Id="rId4" Type="http://schemas.openxmlformats.org/officeDocument/2006/relationships/hyperlink" Target="https://www.youtube.com/watch?v=osJKBjHVlQM&amp;ab_channel=mfd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-772775"/>
            <a:ext cx="9144000" cy="172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8413" y="915563"/>
            <a:ext cx="4657725" cy="25241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2369325" y="1087575"/>
            <a:ext cx="4212300" cy="1626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lt1"/>
              </a:highlight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12475" y="11984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64838" y="11984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17200" y="1194775"/>
            <a:ext cx="1412200" cy="141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22850" y="3749188"/>
            <a:ext cx="1445850" cy="118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601760" y="3761777"/>
            <a:ext cx="1445850" cy="1161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77648" y="3761780"/>
            <a:ext cx="1445850" cy="1161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225873" y="3761780"/>
            <a:ext cx="1445850" cy="1161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/>
        </p:nvSpPr>
        <p:spPr>
          <a:xfrm>
            <a:off x="246150" y="460875"/>
            <a:ext cx="86517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Det här ska vi göra idag: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Sätta upp bilder på mindmapen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Prata om nya begrepp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Se på film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Sammanfatta - Vad har vi lärt oss?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3100" y="136175"/>
            <a:ext cx="945850" cy="7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7250" y="1515049"/>
            <a:ext cx="1383810" cy="8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/>
        </p:nvSpPr>
        <p:spPr>
          <a:xfrm>
            <a:off x="408500" y="3686925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Vad finns det för olika funktionsvariationer?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Sätt upp bilder på en mindmap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0475" y="667325"/>
            <a:ext cx="4563050" cy="266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86700" y="3379375"/>
            <a:ext cx="3333750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5650" y="250450"/>
            <a:ext cx="4660800" cy="276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5858600" y="4708300"/>
            <a:ext cx="3259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https://www.youtube.com/watch?v=osJKBjHVlQM</a:t>
            </a: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0680" y="3163225"/>
            <a:ext cx="1868850" cy="110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37576" y="3163246"/>
            <a:ext cx="1868850" cy="110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68331" y="3189738"/>
            <a:ext cx="1779175" cy="105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1000" y="56120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33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30125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/>
        </p:nvSpPr>
        <p:spPr>
          <a:xfrm>
            <a:off x="408175" y="644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2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 sz="2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408175" y="1351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3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</a:t>
            </a:r>
            <a:r>
              <a:rPr lang="sv" sz="1300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endParaRPr sz="13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 eleverna en </a:t>
            </a:r>
            <a:r>
              <a:rPr lang="sv" sz="1200">
                <a:solidFill>
                  <a:srgbClr val="22222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ökad förståelse för att barns liv kan se olika ut.</a:t>
            </a:r>
            <a:endParaRPr sz="1200">
              <a:solidFill>
                <a:srgbClr val="22222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Utgå från barnkonventionen och prata om olika levnadsvillkor. Samtala med barnen kring funktionsnedsättning och förtydliga begreppet. Kan göras med hjälp av definition av </a:t>
            </a:r>
            <a:r>
              <a:rPr lang="sv" sz="1100" u="sng">
                <a:solidFill>
                  <a:srgbClr val="004C81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Vårdguiden</a:t>
            </a:r>
            <a:r>
              <a:rPr lang="sv" sz="1100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1"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11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Detta ska vi göra:</a:t>
            </a:r>
            <a:endParaRPr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AutoNum type="arabicPeriod"/>
            </a:pPr>
            <a:r>
              <a:rPr lang="sv" sz="1100">
                <a:latin typeface="Comic Sans MS"/>
                <a:ea typeface="Comic Sans MS"/>
                <a:cs typeface="Comic Sans MS"/>
                <a:sym typeface="Comic Sans MS"/>
              </a:rPr>
              <a:t>Prata om vad ni gjorde på förra lektionen.</a:t>
            </a:r>
            <a:endParaRPr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AutoNum type="arabicPeriod"/>
            </a:pPr>
            <a:r>
              <a:rPr lang="sv" sz="1100">
                <a:latin typeface="Comic Sans MS"/>
                <a:ea typeface="Comic Sans MS"/>
                <a:cs typeface="Comic Sans MS"/>
                <a:sym typeface="Comic Sans MS"/>
              </a:rPr>
              <a:t>Gör en tankekarta. Vad finns det för funktionsvariationer, exempelvis blind, dyslexi, hörselnedsättning. Vad betyder dem?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betyder diskrimineras? </a:t>
            </a:r>
            <a:endParaRPr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AutoNum type="arabicPeriod"/>
            </a:pPr>
            <a:r>
              <a:rPr lang="sv" sz="1100">
                <a:latin typeface="Comic Sans MS"/>
                <a:ea typeface="Comic Sans MS"/>
                <a:cs typeface="Comic Sans MS"/>
                <a:sym typeface="Comic Sans MS"/>
              </a:rPr>
              <a:t>Se på film “Vet du vad FN:s konvention om rättigheter för personer med funktionsnedsättning är?”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https://www.youtube.com/watch?v=osJKBjHVlQM&amp;ab_channel=mfdse</a:t>
            </a:r>
            <a:r>
              <a:rPr lang="sv" sz="11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AutoNum type="arabicPeriod"/>
            </a:pPr>
            <a:r>
              <a:rPr lang="sv" sz="11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tillsammans</a:t>
            </a:r>
            <a:r>
              <a:rPr lang="sv" sz="110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r>
              <a:rPr lang="sv" sz="11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Reflektera vad har vi lärt oss?</a:t>
            </a:r>
            <a:endParaRPr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AutoNum type="arabicPeriod"/>
            </a:pPr>
            <a:r>
              <a:rPr lang="sv" sz="11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Avsluta</a:t>
            </a:r>
            <a:endParaRPr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11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lang="sv" sz="11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30</a:t>
            </a:r>
            <a:r>
              <a:rPr lang="sv" sz="1100">
                <a:latin typeface="Comic Sans MS"/>
                <a:ea typeface="Comic Sans MS"/>
                <a:cs typeface="Comic Sans MS"/>
                <a:sym typeface="Comic Sans MS"/>
              </a:rPr>
              <a:t>-40 </a:t>
            </a:r>
            <a:r>
              <a:rPr lang="sv" sz="11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min</a:t>
            </a:r>
            <a:endParaRPr sz="1800">
              <a:solidFill>
                <a:srgbClr val="595959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