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oboto"/>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bold.fntdata"/><Relationship Id="rId12" Type="http://schemas.openxmlformats.org/officeDocument/2006/relationships/font" Target="fonts/Robo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Italic.fntdata"/><Relationship Id="rId14"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0541fe85a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0541fe85a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0542c39ab8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0542c39ab8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0542c39ab8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0542c39ab8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05a9e6ba3d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05a9e6ba3d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05a9e6ba3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05a9e6ba3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b="1" sz="2300">
              <a:solidFill>
                <a:srgbClr val="030303"/>
              </a:solidFill>
              <a:highlight>
                <a:srgbClr val="F9F9F9"/>
              </a:highlight>
              <a:latin typeface="Roboto"/>
              <a:ea typeface="Roboto"/>
              <a:cs typeface="Roboto"/>
              <a:sym typeface="Roboto"/>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sv"/>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5.png"/><Relationship Id="rId4" Type="http://schemas.openxmlformats.org/officeDocument/2006/relationships/image" Target="../media/image7.png"/><Relationship Id="rId10" Type="http://schemas.openxmlformats.org/officeDocument/2006/relationships/image" Target="../media/image16.png"/><Relationship Id="rId9" Type="http://schemas.openxmlformats.org/officeDocument/2006/relationships/image" Target="../media/image17.png"/><Relationship Id="rId5" Type="http://schemas.openxmlformats.org/officeDocument/2006/relationships/image" Target="../media/image10.png"/><Relationship Id="rId6" Type="http://schemas.openxmlformats.org/officeDocument/2006/relationships/image" Target="../media/image13.jpg"/><Relationship Id="rId7" Type="http://schemas.openxmlformats.org/officeDocument/2006/relationships/image" Target="../media/image4.png"/><Relationship Id="rId8"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2.png"/><Relationship Id="rId4" Type="http://schemas.openxmlformats.org/officeDocument/2006/relationships/image" Target="../media/image11.png"/><Relationship Id="rId5" Type="http://schemas.openxmlformats.org/officeDocument/2006/relationships/image" Target="../media/image14.png"/><Relationship Id="rId6" Type="http://schemas.openxmlformats.org/officeDocument/2006/relationships/image" Target="../media/image1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9.png"/><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8.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www.1177.se/Stockholm/Fakta-och-rad/Sjukdomar/Funktionsnedsattn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0" y="-772775"/>
            <a:ext cx="9144000" cy="1728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sv">
                <a:latin typeface="Comic Sans MS"/>
                <a:ea typeface="Comic Sans MS"/>
                <a:cs typeface="Comic Sans MS"/>
                <a:sym typeface="Comic Sans MS"/>
              </a:rPr>
              <a:t>Dagens innehåll</a:t>
            </a:r>
            <a:endParaRPr>
              <a:latin typeface="Comic Sans MS"/>
              <a:ea typeface="Comic Sans MS"/>
              <a:cs typeface="Comic Sans MS"/>
              <a:sym typeface="Comic Sans MS"/>
            </a:endParaRPr>
          </a:p>
        </p:txBody>
      </p:sp>
      <p:pic>
        <p:nvPicPr>
          <p:cNvPr id="55" name="Google Shape;55;p13"/>
          <p:cNvPicPr preferRelativeResize="0"/>
          <p:nvPr/>
        </p:nvPicPr>
        <p:blipFill>
          <a:blip r:embed="rId3">
            <a:alphaModFix/>
          </a:blip>
          <a:stretch>
            <a:fillRect/>
          </a:stretch>
        </p:blipFill>
        <p:spPr>
          <a:xfrm>
            <a:off x="2138413" y="915563"/>
            <a:ext cx="4657725" cy="2524125"/>
          </a:xfrm>
          <a:prstGeom prst="rect">
            <a:avLst/>
          </a:prstGeom>
          <a:noFill/>
          <a:ln>
            <a:noFill/>
          </a:ln>
        </p:spPr>
      </p:pic>
      <p:sp>
        <p:nvSpPr>
          <p:cNvPr id="56" name="Google Shape;56;p13"/>
          <p:cNvSpPr/>
          <p:nvPr/>
        </p:nvSpPr>
        <p:spPr>
          <a:xfrm>
            <a:off x="2369325" y="1087575"/>
            <a:ext cx="4212300" cy="16266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highlight>
                <a:schemeClr val="lt1"/>
              </a:highlight>
            </a:endParaRPr>
          </a:p>
        </p:txBody>
      </p:sp>
      <p:pic>
        <p:nvPicPr>
          <p:cNvPr id="57" name="Google Shape;57;p13"/>
          <p:cNvPicPr preferRelativeResize="0"/>
          <p:nvPr/>
        </p:nvPicPr>
        <p:blipFill>
          <a:blip r:embed="rId4">
            <a:alphaModFix/>
          </a:blip>
          <a:stretch>
            <a:fillRect/>
          </a:stretch>
        </p:blipFill>
        <p:spPr>
          <a:xfrm>
            <a:off x="2312475" y="1198425"/>
            <a:ext cx="1393401" cy="1393401"/>
          </a:xfrm>
          <a:prstGeom prst="rect">
            <a:avLst/>
          </a:prstGeom>
          <a:noFill/>
          <a:ln>
            <a:noFill/>
          </a:ln>
        </p:spPr>
      </p:pic>
      <p:pic>
        <p:nvPicPr>
          <p:cNvPr id="58" name="Google Shape;58;p13"/>
          <p:cNvPicPr preferRelativeResize="0"/>
          <p:nvPr/>
        </p:nvPicPr>
        <p:blipFill>
          <a:blip r:embed="rId5">
            <a:alphaModFix/>
          </a:blip>
          <a:stretch>
            <a:fillRect/>
          </a:stretch>
        </p:blipFill>
        <p:spPr>
          <a:xfrm>
            <a:off x="3764838" y="1198425"/>
            <a:ext cx="1393401" cy="1393401"/>
          </a:xfrm>
          <a:prstGeom prst="rect">
            <a:avLst/>
          </a:prstGeom>
          <a:noFill/>
          <a:ln>
            <a:noFill/>
          </a:ln>
        </p:spPr>
      </p:pic>
      <p:pic>
        <p:nvPicPr>
          <p:cNvPr id="59" name="Google Shape;59;p13"/>
          <p:cNvPicPr preferRelativeResize="0"/>
          <p:nvPr/>
        </p:nvPicPr>
        <p:blipFill>
          <a:blip r:embed="rId6">
            <a:alphaModFix/>
          </a:blip>
          <a:stretch>
            <a:fillRect/>
          </a:stretch>
        </p:blipFill>
        <p:spPr>
          <a:xfrm>
            <a:off x="5217200" y="1194775"/>
            <a:ext cx="1412200" cy="1412200"/>
          </a:xfrm>
          <a:prstGeom prst="rect">
            <a:avLst/>
          </a:prstGeom>
          <a:noFill/>
          <a:ln>
            <a:noFill/>
          </a:ln>
        </p:spPr>
      </p:pic>
      <p:pic>
        <p:nvPicPr>
          <p:cNvPr id="60" name="Google Shape;60;p13"/>
          <p:cNvPicPr preferRelativeResize="0"/>
          <p:nvPr/>
        </p:nvPicPr>
        <p:blipFill>
          <a:blip r:embed="rId7">
            <a:alphaModFix/>
          </a:blip>
          <a:stretch>
            <a:fillRect/>
          </a:stretch>
        </p:blipFill>
        <p:spPr>
          <a:xfrm>
            <a:off x="866625" y="3761638"/>
            <a:ext cx="1445850" cy="1186600"/>
          </a:xfrm>
          <a:prstGeom prst="rect">
            <a:avLst/>
          </a:prstGeom>
          <a:noFill/>
          <a:ln>
            <a:noFill/>
          </a:ln>
        </p:spPr>
      </p:pic>
      <p:pic>
        <p:nvPicPr>
          <p:cNvPr id="61" name="Google Shape;61;p13"/>
          <p:cNvPicPr preferRelativeResize="0"/>
          <p:nvPr/>
        </p:nvPicPr>
        <p:blipFill>
          <a:blip r:embed="rId8">
            <a:alphaModFix/>
          </a:blip>
          <a:stretch>
            <a:fillRect/>
          </a:stretch>
        </p:blipFill>
        <p:spPr>
          <a:xfrm>
            <a:off x="2620700" y="3748950"/>
            <a:ext cx="1475039" cy="1211975"/>
          </a:xfrm>
          <a:prstGeom prst="rect">
            <a:avLst/>
          </a:prstGeom>
          <a:noFill/>
          <a:ln>
            <a:noFill/>
          </a:ln>
        </p:spPr>
      </p:pic>
      <p:pic>
        <p:nvPicPr>
          <p:cNvPr id="62" name="Google Shape;62;p13"/>
          <p:cNvPicPr preferRelativeResize="0"/>
          <p:nvPr/>
        </p:nvPicPr>
        <p:blipFill>
          <a:blip r:embed="rId9">
            <a:alphaModFix/>
          </a:blip>
          <a:stretch>
            <a:fillRect/>
          </a:stretch>
        </p:blipFill>
        <p:spPr>
          <a:xfrm>
            <a:off x="6530273" y="3757700"/>
            <a:ext cx="1475050" cy="1194470"/>
          </a:xfrm>
          <a:prstGeom prst="rect">
            <a:avLst/>
          </a:prstGeom>
          <a:noFill/>
          <a:ln>
            <a:noFill/>
          </a:ln>
        </p:spPr>
      </p:pic>
      <p:pic>
        <p:nvPicPr>
          <p:cNvPr id="63" name="Google Shape;63;p13"/>
          <p:cNvPicPr preferRelativeResize="0"/>
          <p:nvPr/>
        </p:nvPicPr>
        <p:blipFill>
          <a:blip r:embed="rId10">
            <a:alphaModFix/>
          </a:blip>
          <a:stretch>
            <a:fillRect/>
          </a:stretch>
        </p:blipFill>
        <p:spPr>
          <a:xfrm>
            <a:off x="4590085" y="3769526"/>
            <a:ext cx="1445850" cy="11708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pic>
        <p:nvPicPr>
          <p:cNvPr id="68" name="Google Shape;68;p14"/>
          <p:cNvPicPr preferRelativeResize="0"/>
          <p:nvPr/>
        </p:nvPicPr>
        <p:blipFill>
          <a:blip r:embed="rId3">
            <a:alphaModFix/>
          </a:blip>
          <a:stretch>
            <a:fillRect/>
          </a:stretch>
        </p:blipFill>
        <p:spPr>
          <a:xfrm>
            <a:off x="2132778" y="764275"/>
            <a:ext cx="4832175" cy="2827450"/>
          </a:xfrm>
          <a:prstGeom prst="rect">
            <a:avLst/>
          </a:prstGeom>
          <a:noFill/>
          <a:ln>
            <a:noFill/>
          </a:ln>
        </p:spPr>
      </p:pic>
      <p:sp>
        <p:nvSpPr>
          <p:cNvPr id="69" name="Google Shape;69;p14"/>
          <p:cNvSpPr txBox="1"/>
          <p:nvPr/>
        </p:nvSpPr>
        <p:spPr>
          <a:xfrm>
            <a:off x="708850" y="3818175"/>
            <a:ext cx="3781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sv">
                <a:latin typeface="Comic Sans MS"/>
                <a:ea typeface="Comic Sans MS"/>
                <a:cs typeface="Comic Sans MS"/>
                <a:sym typeface="Comic Sans MS"/>
              </a:rPr>
              <a:t>Vad lärde vi oss förra lektionen?</a:t>
            </a:r>
            <a:endParaRPr>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pic>
        <p:nvPicPr>
          <p:cNvPr id="74" name="Google Shape;74;p15"/>
          <p:cNvPicPr preferRelativeResize="0"/>
          <p:nvPr/>
        </p:nvPicPr>
        <p:blipFill>
          <a:blip r:embed="rId3">
            <a:alphaModFix/>
          </a:blip>
          <a:stretch>
            <a:fillRect/>
          </a:stretch>
        </p:blipFill>
        <p:spPr>
          <a:xfrm>
            <a:off x="3823100" y="136175"/>
            <a:ext cx="945850" cy="711775"/>
          </a:xfrm>
          <a:prstGeom prst="rect">
            <a:avLst/>
          </a:prstGeom>
          <a:noFill/>
          <a:ln>
            <a:noFill/>
          </a:ln>
        </p:spPr>
      </p:pic>
      <p:sp>
        <p:nvSpPr>
          <p:cNvPr id="75" name="Google Shape;75;p15"/>
          <p:cNvSpPr txBox="1"/>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rPr lang="sv" sz="2400" u="sng">
                <a:solidFill>
                  <a:schemeClr val="dk1"/>
                </a:solidFill>
                <a:latin typeface="Comic Sans MS"/>
                <a:ea typeface="Comic Sans MS"/>
                <a:cs typeface="Comic Sans MS"/>
                <a:sym typeface="Comic Sans MS"/>
              </a:rPr>
              <a:t>Genomgång av uppgiften</a:t>
            </a:r>
            <a:endParaRPr sz="2400" u="sng">
              <a:solidFill>
                <a:schemeClr val="dk1"/>
              </a:solidFill>
              <a:latin typeface="Comic Sans MS"/>
              <a:ea typeface="Comic Sans MS"/>
              <a:cs typeface="Comic Sans MS"/>
              <a:sym typeface="Comic Sans MS"/>
            </a:endParaRPr>
          </a:p>
        </p:txBody>
      </p:sp>
      <p:sp>
        <p:nvSpPr>
          <p:cNvPr id="76" name="Google Shape;76;p15"/>
          <p:cNvSpPr txBox="1"/>
          <p:nvPr/>
        </p:nvSpPr>
        <p:spPr>
          <a:xfrm>
            <a:off x="311700" y="3877850"/>
            <a:ext cx="6402900" cy="1200000"/>
          </a:xfrm>
          <a:prstGeom prst="rect">
            <a:avLst/>
          </a:prstGeom>
          <a:noFill/>
          <a:ln>
            <a:noFill/>
          </a:ln>
        </p:spPr>
        <p:txBody>
          <a:bodyPr anchorCtr="0" anchor="t" bIns="91425" lIns="91425" spcFirstLastPara="1" rIns="91425" wrap="square" tIns="91425">
            <a:normAutofit lnSpcReduction="10000"/>
          </a:bodyPr>
          <a:lstStyle/>
          <a:p>
            <a:pPr indent="-342900" lvl="0" marL="457200" rtl="0" algn="l">
              <a:lnSpc>
                <a:spcPct val="115000"/>
              </a:lnSpc>
              <a:spcBef>
                <a:spcPts val="0"/>
              </a:spcBef>
              <a:spcAft>
                <a:spcPts val="0"/>
              </a:spcAft>
              <a:buClr>
                <a:srgbClr val="030303"/>
              </a:buClr>
              <a:buSzPts val="1800"/>
              <a:buFont typeface="Comic Sans MS"/>
              <a:buAutoNum type="arabicPeriod"/>
            </a:pPr>
            <a:r>
              <a:rPr lang="sv" sz="1800">
                <a:solidFill>
                  <a:srgbClr val="030303"/>
                </a:solidFill>
                <a:latin typeface="Comic Sans MS"/>
                <a:ea typeface="Comic Sans MS"/>
                <a:cs typeface="Comic Sans MS"/>
                <a:sym typeface="Comic Sans MS"/>
              </a:rPr>
              <a:t>Måla en katt. Färglägg stencil eller använd din fantasi</a:t>
            </a:r>
            <a:endParaRPr sz="1800">
              <a:solidFill>
                <a:srgbClr val="030303"/>
              </a:solidFill>
              <a:latin typeface="Comic Sans MS"/>
              <a:ea typeface="Comic Sans MS"/>
              <a:cs typeface="Comic Sans MS"/>
              <a:sym typeface="Comic Sans MS"/>
            </a:endParaRPr>
          </a:p>
          <a:p>
            <a:pPr indent="-342900" lvl="0" marL="457200" rtl="0" algn="l">
              <a:lnSpc>
                <a:spcPct val="115000"/>
              </a:lnSpc>
              <a:spcBef>
                <a:spcPts val="0"/>
              </a:spcBef>
              <a:spcAft>
                <a:spcPts val="0"/>
              </a:spcAft>
              <a:buClr>
                <a:srgbClr val="030303"/>
              </a:buClr>
              <a:buSzPts val="1800"/>
              <a:buFont typeface="Comic Sans MS"/>
              <a:buAutoNum type="arabicPeriod"/>
            </a:pPr>
            <a:r>
              <a:rPr lang="sv" sz="1800">
                <a:solidFill>
                  <a:srgbClr val="030303"/>
                </a:solidFill>
                <a:latin typeface="Comic Sans MS"/>
                <a:ea typeface="Comic Sans MS"/>
                <a:cs typeface="Comic Sans MS"/>
                <a:sym typeface="Comic Sans MS"/>
              </a:rPr>
              <a:t>Klipp ut katt</a:t>
            </a:r>
            <a:endParaRPr sz="1800">
              <a:solidFill>
                <a:srgbClr val="595959"/>
              </a:solidFill>
              <a:latin typeface="Comic Sans MS"/>
              <a:ea typeface="Comic Sans MS"/>
              <a:cs typeface="Comic Sans MS"/>
              <a:sym typeface="Comic Sans MS"/>
            </a:endParaRPr>
          </a:p>
          <a:p>
            <a:pPr indent="0" lvl="0" marL="457200" rtl="0" algn="l">
              <a:lnSpc>
                <a:spcPct val="115000"/>
              </a:lnSpc>
              <a:spcBef>
                <a:spcPts val="1200"/>
              </a:spcBef>
              <a:spcAft>
                <a:spcPts val="1200"/>
              </a:spcAft>
              <a:buNone/>
            </a:pPr>
            <a:r>
              <a:t/>
            </a:r>
            <a:endParaRPr sz="1800">
              <a:solidFill>
                <a:srgbClr val="595959"/>
              </a:solidFill>
              <a:latin typeface="Comic Sans MS"/>
              <a:ea typeface="Comic Sans MS"/>
              <a:cs typeface="Comic Sans MS"/>
              <a:sym typeface="Comic Sans MS"/>
            </a:endParaRPr>
          </a:p>
        </p:txBody>
      </p:sp>
      <p:pic>
        <p:nvPicPr>
          <p:cNvPr id="77" name="Google Shape;77;p15"/>
          <p:cNvPicPr preferRelativeResize="0"/>
          <p:nvPr/>
        </p:nvPicPr>
        <p:blipFill>
          <a:blip r:embed="rId4">
            <a:alphaModFix/>
          </a:blip>
          <a:stretch>
            <a:fillRect/>
          </a:stretch>
        </p:blipFill>
        <p:spPr>
          <a:xfrm>
            <a:off x="6732300" y="2810622"/>
            <a:ext cx="2226600" cy="1067232"/>
          </a:xfrm>
          <a:prstGeom prst="rect">
            <a:avLst/>
          </a:prstGeom>
          <a:noFill/>
          <a:ln>
            <a:noFill/>
          </a:ln>
        </p:spPr>
      </p:pic>
      <p:pic>
        <p:nvPicPr>
          <p:cNvPr id="78" name="Google Shape;78;p15"/>
          <p:cNvPicPr preferRelativeResize="0"/>
          <p:nvPr/>
        </p:nvPicPr>
        <p:blipFill>
          <a:blip r:embed="rId5">
            <a:alphaModFix/>
          </a:blip>
          <a:stretch>
            <a:fillRect/>
          </a:stretch>
        </p:blipFill>
        <p:spPr>
          <a:xfrm>
            <a:off x="7011525" y="3877855"/>
            <a:ext cx="1323975" cy="1285875"/>
          </a:xfrm>
          <a:prstGeom prst="rect">
            <a:avLst/>
          </a:prstGeom>
          <a:noFill/>
          <a:ln>
            <a:noFill/>
          </a:ln>
        </p:spPr>
      </p:pic>
      <p:pic>
        <p:nvPicPr>
          <p:cNvPr id="79" name="Google Shape;79;p15"/>
          <p:cNvPicPr preferRelativeResize="0"/>
          <p:nvPr/>
        </p:nvPicPr>
        <p:blipFill>
          <a:blip r:embed="rId6">
            <a:alphaModFix/>
          </a:blip>
          <a:stretch>
            <a:fillRect/>
          </a:stretch>
        </p:blipFill>
        <p:spPr>
          <a:xfrm>
            <a:off x="2736037" y="1075975"/>
            <a:ext cx="3671925" cy="2743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6"/>
          <p:cNvPicPr preferRelativeResize="0"/>
          <p:nvPr/>
        </p:nvPicPr>
        <p:blipFill>
          <a:blip r:embed="rId3">
            <a:alphaModFix/>
          </a:blip>
          <a:stretch>
            <a:fillRect/>
          </a:stretch>
        </p:blipFill>
        <p:spPr>
          <a:xfrm>
            <a:off x="2511000" y="561200"/>
            <a:ext cx="3962400" cy="2343150"/>
          </a:xfrm>
          <a:prstGeom prst="rect">
            <a:avLst/>
          </a:prstGeom>
          <a:noFill/>
          <a:ln>
            <a:noFill/>
          </a:ln>
        </p:spPr>
      </p:pic>
      <p:pic>
        <p:nvPicPr>
          <p:cNvPr id="85" name="Google Shape;85;p16"/>
          <p:cNvPicPr preferRelativeResize="0"/>
          <p:nvPr/>
        </p:nvPicPr>
        <p:blipFill>
          <a:blip r:embed="rId4">
            <a:alphaModFix/>
          </a:blip>
          <a:stretch>
            <a:fillRect/>
          </a:stretch>
        </p:blipFill>
        <p:spPr>
          <a:xfrm>
            <a:off x="1783300" y="3015350"/>
            <a:ext cx="2526325" cy="1493925"/>
          </a:xfrm>
          <a:prstGeom prst="rect">
            <a:avLst/>
          </a:prstGeom>
          <a:noFill/>
          <a:ln>
            <a:noFill/>
          </a:ln>
        </p:spPr>
      </p:pic>
      <p:pic>
        <p:nvPicPr>
          <p:cNvPr id="86" name="Google Shape;86;p16"/>
          <p:cNvPicPr preferRelativeResize="0"/>
          <p:nvPr/>
        </p:nvPicPr>
        <p:blipFill>
          <a:blip r:embed="rId5">
            <a:alphaModFix/>
          </a:blip>
          <a:stretch>
            <a:fillRect/>
          </a:stretch>
        </p:blipFill>
        <p:spPr>
          <a:xfrm>
            <a:off x="4430125" y="3015350"/>
            <a:ext cx="2526325" cy="14939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id="91" name="Google Shape;91;p17"/>
          <p:cNvPicPr preferRelativeResize="0"/>
          <p:nvPr/>
        </p:nvPicPr>
        <p:blipFill>
          <a:blip r:embed="rId3">
            <a:alphaModFix/>
          </a:blip>
          <a:stretch>
            <a:fillRect/>
          </a:stretch>
        </p:blipFill>
        <p:spPr>
          <a:xfrm>
            <a:off x="2372950" y="539950"/>
            <a:ext cx="3962400" cy="2343150"/>
          </a:xfrm>
          <a:prstGeom prst="rect">
            <a:avLst/>
          </a:prstGeom>
          <a:noFill/>
          <a:ln>
            <a:noFill/>
          </a:ln>
        </p:spPr>
      </p:pic>
      <p:pic>
        <p:nvPicPr>
          <p:cNvPr id="92" name="Google Shape;92;p17"/>
          <p:cNvPicPr preferRelativeResize="0"/>
          <p:nvPr/>
        </p:nvPicPr>
        <p:blipFill>
          <a:blip r:embed="rId4">
            <a:alphaModFix/>
          </a:blip>
          <a:stretch>
            <a:fillRect/>
          </a:stretch>
        </p:blipFill>
        <p:spPr>
          <a:xfrm>
            <a:off x="3121324" y="3095825"/>
            <a:ext cx="2655925" cy="15705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nvSpPr>
        <p:spPr>
          <a:xfrm>
            <a:off x="408175" y="644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sv" sz="2800">
                <a:solidFill>
                  <a:srgbClr val="000000"/>
                </a:solidFill>
                <a:latin typeface="Comic Sans MS"/>
                <a:ea typeface="Comic Sans MS"/>
                <a:cs typeface="Comic Sans MS"/>
                <a:sym typeface="Comic Sans MS"/>
              </a:rPr>
              <a:t>Till läraren:</a:t>
            </a:r>
            <a:endParaRPr sz="2800">
              <a:solidFill>
                <a:srgbClr val="000000"/>
              </a:solidFill>
              <a:latin typeface="Comic Sans MS"/>
              <a:ea typeface="Comic Sans MS"/>
              <a:cs typeface="Comic Sans MS"/>
              <a:sym typeface="Comic Sans MS"/>
            </a:endParaRPr>
          </a:p>
        </p:txBody>
      </p:sp>
      <p:sp>
        <p:nvSpPr>
          <p:cNvPr id="98" name="Google Shape;98;p18"/>
          <p:cNvSpPr txBox="1"/>
          <p:nvPr/>
        </p:nvSpPr>
        <p:spPr>
          <a:xfrm>
            <a:off x="408175" y="1351475"/>
            <a:ext cx="8520600" cy="34164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None/>
            </a:pPr>
            <a:r>
              <a:rPr lang="sv" sz="1300">
                <a:solidFill>
                  <a:srgbClr val="000000"/>
                </a:solidFill>
                <a:latin typeface="Comic Sans MS"/>
                <a:ea typeface="Comic Sans MS"/>
                <a:cs typeface="Comic Sans MS"/>
                <a:sym typeface="Comic Sans MS"/>
              </a:rPr>
              <a:t>Lektion </a:t>
            </a:r>
            <a:r>
              <a:rPr lang="sv" sz="1300">
                <a:latin typeface="Comic Sans MS"/>
                <a:ea typeface="Comic Sans MS"/>
                <a:cs typeface="Comic Sans MS"/>
                <a:sym typeface="Comic Sans MS"/>
              </a:rPr>
              <a:t>3</a:t>
            </a:r>
            <a:endParaRPr sz="1300">
              <a:solidFill>
                <a:srgbClr val="000000"/>
              </a:solidFill>
              <a:latin typeface="Comic Sans MS"/>
              <a:ea typeface="Comic Sans MS"/>
              <a:cs typeface="Comic Sans MS"/>
              <a:sym typeface="Comic Sans MS"/>
            </a:endParaRPr>
          </a:p>
          <a:p>
            <a:pPr indent="0" lvl="0" marL="0" rtl="0" algn="l">
              <a:lnSpc>
                <a:spcPct val="115000"/>
              </a:lnSpc>
              <a:spcBef>
                <a:spcPts val="0"/>
              </a:spcBef>
              <a:spcAft>
                <a:spcPts val="0"/>
              </a:spcAft>
              <a:buNone/>
            </a:pPr>
            <a:r>
              <a:t/>
            </a:r>
            <a:endParaRPr sz="1100">
              <a:solidFill>
                <a:srgbClr val="000000"/>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b="1" lang="sv" sz="1100">
                <a:solidFill>
                  <a:schemeClr val="dk1"/>
                </a:solidFill>
                <a:latin typeface="Comic Sans MS"/>
                <a:ea typeface="Comic Sans MS"/>
                <a:cs typeface="Comic Sans MS"/>
                <a:sym typeface="Comic Sans MS"/>
              </a:rPr>
              <a:t>Syfte: </a:t>
            </a:r>
            <a:r>
              <a:rPr lang="sv" sz="1100">
                <a:solidFill>
                  <a:schemeClr val="dk1"/>
                </a:solidFill>
                <a:latin typeface="Comic Sans MS"/>
                <a:ea typeface="Comic Sans MS"/>
                <a:cs typeface="Comic Sans MS"/>
                <a:sym typeface="Comic Sans MS"/>
              </a:rPr>
              <a:t>Ge eleverna en </a:t>
            </a:r>
            <a:r>
              <a:rPr lang="sv" sz="1200">
                <a:solidFill>
                  <a:srgbClr val="222222"/>
                </a:solidFill>
                <a:highlight>
                  <a:srgbClr val="FFFFFF"/>
                </a:highlight>
                <a:latin typeface="Comic Sans MS"/>
                <a:ea typeface="Comic Sans MS"/>
                <a:cs typeface="Comic Sans MS"/>
                <a:sym typeface="Comic Sans MS"/>
              </a:rPr>
              <a:t>ökad förståelse för att barns liv kan se olika ut.</a:t>
            </a:r>
            <a:endParaRPr sz="1200">
              <a:solidFill>
                <a:srgbClr val="222222"/>
              </a:solidFill>
              <a:highlight>
                <a:srgbClr val="FFFFFF"/>
              </a:highlight>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b="1" lang="sv" sz="1100">
                <a:solidFill>
                  <a:schemeClr val="dk1"/>
                </a:solidFill>
                <a:latin typeface="Comic Sans MS"/>
                <a:ea typeface="Comic Sans MS"/>
                <a:cs typeface="Comic Sans MS"/>
                <a:sym typeface="Comic Sans MS"/>
              </a:rPr>
              <a:t>Metod: </a:t>
            </a:r>
            <a:endParaRPr b="1" sz="11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None/>
            </a:pPr>
            <a:r>
              <a:rPr lang="sv" sz="1100">
                <a:solidFill>
                  <a:srgbClr val="222222"/>
                </a:solidFill>
                <a:latin typeface="Comic Sans MS"/>
                <a:ea typeface="Comic Sans MS"/>
                <a:cs typeface="Comic Sans MS"/>
                <a:sym typeface="Comic Sans MS"/>
              </a:rPr>
              <a:t>Utgå från barnkonventionen och prata om olika levnadsvillkor. Samtala med barnen kring funktionsnedsättning och förtydliga begreppet. Kan göras med hjälp av definition av </a:t>
            </a:r>
            <a:r>
              <a:rPr lang="sv" sz="1100" u="sng">
                <a:solidFill>
                  <a:srgbClr val="004C81"/>
                </a:solidFill>
                <a:latin typeface="Comic Sans MS"/>
                <a:ea typeface="Comic Sans MS"/>
                <a:cs typeface="Comic Sans MS"/>
                <a:sym typeface="Comic Sans MS"/>
                <a:hlinkClick r:id="rId3">
                  <a:extLst>
                    <a:ext uri="{A12FA001-AC4F-418D-AE19-62706E023703}">
                      <ahyp:hlinkClr val="tx"/>
                    </a:ext>
                  </a:extLst>
                </a:hlinkClick>
              </a:rPr>
              <a:t>Vårdguiden</a:t>
            </a:r>
            <a:r>
              <a:rPr lang="sv" sz="1100">
                <a:solidFill>
                  <a:srgbClr val="222222"/>
                </a:solidFill>
                <a:latin typeface="Comic Sans MS"/>
                <a:ea typeface="Comic Sans MS"/>
                <a:cs typeface="Comic Sans MS"/>
                <a:sym typeface="Comic Sans MS"/>
              </a:rPr>
              <a:t>.</a:t>
            </a:r>
            <a:endParaRPr b="1" sz="1100">
              <a:latin typeface="Comic Sans MS"/>
              <a:ea typeface="Comic Sans MS"/>
              <a:cs typeface="Comic Sans MS"/>
              <a:sym typeface="Comic Sans MS"/>
            </a:endParaRPr>
          </a:p>
          <a:p>
            <a:pPr indent="0" lvl="0" marL="0" rtl="0" algn="l">
              <a:lnSpc>
                <a:spcPct val="115000"/>
              </a:lnSpc>
              <a:spcBef>
                <a:spcPts val="0"/>
              </a:spcBef>
              <a:spcAft>
                <a:spcPts val="0"/>
              </a:spcAft>
              <a:buNone/>
            </a:pPr>
            <a:r>
              <a:t/>
            </a:r>
            <a:endParaRPr sz="1100">
              <a:latin typeface="Comic Sans MS"/>
              <a:ea typeface="Comic Sans MS"/>
              <a:cs typeface="Comic Sans MS"/>
              <a:sym typeface="Comic Sans MS"/>
            </a:endParaRPr>
          </a:p>
          <a:p>
            <a:pPr indent="0" lvl="0" marL="0" rtl="0" algn="l">
              <a:lnSpc>
                <a:spcPct val="115000"/>
              </a:lnSpc>
              <a:spcBef>
                <a:spcPts val="0"/>
              </a:spcBef>
              <a:spcAft>
                <a:spcPts val="0"/>
              </a:spcAft>
              <a:buNone/>
            </a:pPr>
            <a:r>
              <a:t/>
            </a:r>
            <a:endParaRPr sz="1100">
              <a:solidFill>
                <a:srgbClr val="000000"/>
              </a:solidFill>
              <a:latin typeface="Comic Sans MS"/>
              <a:ea typeface="Comic Sans MS"/>
              <a:cs typeface="Comic Sans MS"/>
              <a:sym typeface="Comic Sans MS"/>
            </a:endParaRPr>
          </a:p>
          <a:p>
            <a:pPr indent="0" lvl="0" marL="0" rtl="0" algn="l">
              <a:lnSpc>
                <a:spcPct val="115000"/>
              </a:lnSpc>
              <a:spcBef>
                <a:spcPts val="0"/>
              </a:spcBef>
              <a:spcAft>
                <a:spcPts val="0"/>
              </a:spcAft>
              <a:buNone/>
            </a:pPr>
            <a:r>
              <a:rPr b="1" lang="sv" sz="1100">
                <a:solidFill>
                  <a:srgbClr val="000000"/>
                </a:solidFill>
                <a:latin typeface="Comic Sans MS"/>
                <a:ea typeface="Comic Sans MS"/>
                <a:cs typeface="Comic Sans MS"/>
                <a:sym typeface="Comic Sans MS"/>
              </a:rPr>
              <a:t>Metod: </a:t>
            </a:r>
            <a:endParaRPr sz="1100">
              <a:solidFill>
                <a:srgbClr val="000000"/>
              </a:solidFill>
              <a:latin typeface="Comic Sans MS"/>
              <a:ea typeface="Comic Sans MS"/>
              <a:cs typeface="Comic Sans MS"/>
              <a:sym typeface="Comic Sans MS"/>
            </a:endParaRPr>
          </a:p>
          <a:p>
            <a:pPr indent="0" lvl="0" marL="0" rtl="0" algn="l">
              <a:lnSpc>
                <a:spcPct val="115000"/>
              </a:lnSpc>
              <a:spcBef>
                <a:spcPts val="0"/>
              </a:spcBef>
              <a:spcAft>
                <a:spcPts val="0"/>
              </a:spcAft>
              <a:buNone/>
            </a:pPr>
            <a:r>
              <a:t/>
            </a:r>
            <a:endParaRPr sz="1100">
              <a:solidFill>
                <a:srgbClr val="000000"/>
              </a:solidFill>
              <a:latin typeface="Comic Sans MS"/>
              <a:ea typeface="Comic Sans MS"/>
              <a:cs typeface="Comic Sans MS"/>
              <a:sym typeface="Comic Sans MS"/>
            </a:endParaRPr>
          </a:p>
          <a:p>
            <a:pPr indent="0" lvl="0" marL="0" rtl="0" algn="l">
              <a:lnSpc>
                <a:spcPct val="115000"/>
              </a:lnSpc>
              <a:spcBef>
                <a:spcPts val="0"/>
              </a:spcBef>
              <a:spcAft>
                <a:spcPts val="0"/>
              </a:spcAft>
              <a:buNone/>
            </a:pPr>
            <a:r>
              <a:rPr lang="sv" sz="1100">
                <a:solidFill>
                  <a:srgbClr val="000000"/>
                </a:solidFill>
                <a:latin typeface="Comic Sans MS"/>
                <a:ea typeface="Comic Sans MS"/>
                <a:cs typeface="Comic Sans MS"/>
                <a:sym typeface="Comic Sans MS"/>
              </a:rPr>
              <a:t>Detta ska vi göra:</a:t>
            </a:r>
            <a:endParaRPr sz="1100">
              <a:solidFill>
                <a:srgbClr val="000000"/>
              </a:solidFill>
              <a:latin typeface="Comic Sans MS"/>
              <a:ea typeface="Comic Sans MS"/>
              <a:cs typeface="Comic Sans MS"/>
              <a:sym typeface="Comic Sans MS"/>
            </a:endParaRPr>
          </a:p>
          <a:p>
            <a:pPr indent="-298450" lvl="0" marL="457200" rtl="0" algn="l">
              <a:lnSpc>
                <a:spcPct val="115000"/>
              </a:lnSpc>
              <a:spcBef>
                <a:spcPts val="0"/>
              </a:spcBef>
              <a:spcAft>
                <a:spcPts val="0"/>
              </a:spcAft>
              <a:buClr>
                <a:srgbClr val="000000"/>
              </a:buClr>
              <a:buSzPts val="1100"/>
              <a:buFont typeface="Comic Sans MS"/>
              <a:buAutoNum type="arabicPeriod"/>
            </a:pPr>
            <a:r>
              <a:rPr lang="sv" sz="1100">
                <a:latin typeface="Comic Sans MS"/>
                <a:ea typeface="Comic Sans MS"/>
                <a:cs typeface="Comic Sans MS"/>
                <a:sym typeface="Comic Sans MS"/>
              </a:rPr>
              <a:t>Prata om vad ni gjorde på förra lektionen.</a:t>
            </a:r>
            <a:endParaRPr sz="1100">
              <a:solidFill>
                <a:srgbClr val="000000"/>
              </a:solidFill>
              <a:latin typeface="Comic Sans MS"/>
              <a:ea typeface="Comic Sans MS"/>
              <a:cs typeface="Comic Sans MS"/>
              <a:sym typeface="Comic Sans MS"/>
            </a:endParaRPr>
          </a:p>
          <a:p>
            <a:pPr indent="-298450" lvl="0" marL="457200" rtl="0" algn="l">
              <a:lnSpc>
                <a:spcPct val="115000"/>
              </a:lnSpc>
              <a:spcBef>
                <a:spcPts val="0"/>
              </a:spcBef>
              <a:spcAft>
                <a:spcPts val="0"/>
              </a:spcAft>
              <a:buClr>
                <a:srgbClr val="000000"/>
              </a:buClr>
              <a:buSzPts val="1100"/>
              <a:buFont typeface="Comic Sans MS"/>
              <a:buAutoNum type="arabicPeriod"/>
            </a:pPr>
            <a:r>
              <a:rPr lang="sv" sz="1100">
                <a:latin typeface="Comic Sans MS"/>
                <a:ea typeface="Comic Sans MS"/>
                <a:cs typeface="Comic Sans MS"/>
                <a:sym typeface="Comic Sans MS"/>
              </a:rPr>
              <a:t>Skriv ut färdiga stenciler eller gör egna. Eleverna kan färglägga och måla katterna. Förslagsvis kan katterna ha olika funktionsvariationer eller synliga diagnoser. Gör en katt med ögonlapp, rullstol, down syndrom eller något annat som passar.</a:t>
            </a:r>
            <a:endParaRPr sz="1100">
              <a:solidFill>
                <a:srgbClr val="000000"/>
              </a:solidFill>
              <a:latin typeface="Comic Sans MS"/>
              <a:ea typeface="Comic Sans MS"/>
              <a:cs typeface="Comic Sans MS"/>
              <a:sym typeface="Comic Sans MS"/>
            </a:endParaRPr>
          </a:p>
          <a:p>
            <a:pPr indent="-298450" lvl="0" marL="457200" rtl="0" algn="l">
              <a:lnSpc>
                <a:spcPct val="115000"/>
              </a:lnSpc>
              <a:spcBef>
                <a:spcPts val="0"/>
              </a:spcBef>
              <a:spcAft>
                <a:spcPts val="0"/>
              </a:spcAft>
              <a:buClr>
                <a:srgbClr val="000000"/>
              </a:buClr>
              <a:buSzPts val="1100"/>
              <a:buFont typeface="Comic Sans MS"/>
              <a:buAutoNum type="arabicPeriod"/>
            </a:pPr>
            <a:r>
              <a:rPr lang="sv" sz="1100">
                <a:solidFill>
                  <a:srgbClr val="000000"/>
                </a:solidFill>
                <a:latin typeface="Comic Sans MS"/>
                <a:ea typeface="Comic Sans MS"/>
                <a:cs typeface="Comic Sans MS"/>
                <a:sym typeface="Comic Sans MS"/>
              </a:rPr>
              <a:t>Avsluta</a:t>
            </a:r>
            <a:endParaRPr sz="1100">
              <a:solidFill>
                <a:srgbClr val="000000"/>
              </a:solidFill>
              <a:latin typeface="Comic Sans MS"/>
              <a:ea typeface="Comic Sans MS"/>
              <a:cs typeface="Comic Sans MS"/>
              <a:sym typeface="Comic Sans MS"/>
            </a:endParaRPr>
          </a:p>
          <a:p>
            <a:pPr indent="0" lvl="0" marL="0" rtl="0" algn="l">
              <a:lnSpc>
                <a:spcPct val="115000"/>
              </a:lnSpc>
              <a:spcBef>
                <a:spcPts val="0"/>
              </a:spcBef>
              <a:spcAft>
                <a:spcPts val="0"/>
              </a:spcAft>
              <a:buNone/>
            </a:pPr>
            <a:r>
              <a:t/>
            </a:r>
            <a:endParaRPr sz="1100">
              <a:solidFill>
                <a:srgbClr val="000000"/>
              </a:solidFill>
              <a:latin typeface="Comic Sans MS"/>
              <a:ea typeface="Comic Sans MS"/>
              <a:cs typeface="Comic Sans MS"/>
              <a:sym typeface="Comic Sans MS"/>
            </a:endParaRPr>
          </a:p>
          <a:p>
            <a:pPr indent="0" lvl="0" marL="0" rtl="0" algn="l">
              <a:lnSpc>
                <a:spcPct val="115000"/>
              </a:lnSpc>
              <a:spcBef>
                <a:spcPts val="0"/>
              </a:spcBef>
              <a:spcAft>
                <a:spcPts val="0"/>
              </a:spcAft>
              <a:buNone/>
            </a:pPr>
            <a:r>
              <a:rPr b="1" lang="sv" sz="1100">
                <a:solidFill>
                  <a:srgbClr val="000000"/>
                </a:solidFill>
                <a:latin typeface="Comic Sans MS"/>
                <a:ea typeface="Comic Sans MS"/>
                <a:cs typeface="Comic Sans MS"/>
                <a:sym typeface="Comic Sans MS"/>
              </a:rPr>
              <a:t>Tidsåtgång: </a:t>
            </a:r>
            <a:r>
              <a:rPr lang="sv" sz="1100">
                <a:solidFill>
                  <a:srgbClr val="000000"/>
                </a:solidFill>
                <a:latin typeface="Comic Sans MS"/>
                <a:ea typeface="Comic Sans MS"/>
                <a:cs typeface="Comic Sans MS"/>
                <a:sym typeface="Comic Sans MS"/>
              </a:rPr>
              <a:t>ca </a:t>
            </a:r>
            <a:r>
              <a:rPr lang="sv" sz="1100">
                <a:latin typeface="Comic Sans MS"/>
                <a:ea typeface="Comic Sans MS"/>
                <a:cs typeface="Comic Sans MS"/>
                <a:sym typeface="Comic Sans MS"/>
              </a:rPr>
              <a:t>60 </a:t>
            </a:r>
            <a:r>
              <a:rPr lang="sv" sz="1100">
                <a:solidFill>
                  <a:srgbClr val="000000"/>
                </a:solidFill>
                <a:latin typeface="Comic Sans MS"/>
                <a:ea typeface="Comic Sans MS"/>
                <a:cs typeface="Comic Sans MS"/>
                <a:sym typeface="Comic Sans MS"/>
              </a:rPr>
              <a:t>min</a:t>
            </a:r>
            <a:endParaRPr sz="1800">
              <a:solidFill>
                <a:srgbClr val="595959"/>
              </a:solidFill>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