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embeddedFontLst>
    <p:embeddedFont>
      <p:font typeface="Roboto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1" roundtripDataSignature="AMtx7mhNgaHcFL34agbolVgT/39shwq6X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customschemas.google.com/relationships/presentationmetadata" Target="meta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Roboto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Roboto-italic.fntdata"/><Relationship Id="rId6" Type="http://schemas.openxmlformats.org/officeDocument/2006/relationships/slide" Target="slides/slide1.xml"/><Relationship Id="rId18" Type="http://schemas.openxmlformats.org/officeDocument/2006/relationships/font" Target="fonts/Roboto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3" name="Google Shape;123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9" name="Google Shape;129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300">
              <a:solidFill>
                <a:srgbClr val="030303"/>
              </a:solidFill>
              <a:highlight>
                <a:srgbClr val="F9F9F9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6" name="Google Shape;6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2" name="Google Shape;7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0" name="Google Shape;8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7" name="Google Shape;8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3" name="Google Shape;9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0" name="Google Shape;10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7" name="Google Shape;10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6" name="Google Shape;116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2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22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8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8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9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0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20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20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20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1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6.png"/><Relationship Id="rId4" Type="http://schemas.openxmlformats.org/officeDocument/2006/relationships/image" Target="../media/image18.png"/><Relationship Id="rId10" Type="http://schemas.openxmlformats.org/officeDocument/2006/relationships/image" Target="../media/image5.png"/><Relationship Id="rId9" Type="http://schemas.openxmlformats.org/officeDocument/2006/relationships/image" Target="../media/image2.png"/><Relationship Id="rId5" Type="http://schemas.openxmlformats.org/officeDocument/2006/relationships/image" Target="../media/image1.png"/><Relationship Id="rId6" Type="http://schemas.openxmlformats.org/officeDocument/2006/relationships/image" Target="../media/image19.jpg"/><Relationship Id="rId7" Type="http://schemas.openxmlformats.org/officeDocument/2006/relationships/image" Target="../media/image7.png"/><Relationship Id="rId8" Type="http://schemas.openxmlformats.org/officeDocument/2006/relationships/image" Target="../media/image1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9.png"/><Relationship Id="rId4" Type="http://schemas.openxmlformats.org/officeDocument/2006/relationships/image" Target="../media/image30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www.1177.se/Stockholm/Fakta-och-rad/Sjukdomar/Funktionsnedsattning/" TargetMode="External"/><Relationship Id="rId4" Type="http://schemas.openxmlformats.org/officeDocument/2006/relationships/hyperlink" Target="https://www.youtube.com/watch?v=osJKBjHVlQM&amp;ab_channel=mfdse" TargetMode="External"/><Relationship Id="rId9" Type="http://schemas.openxmlformats.org/officeDocument/2006/relationships/hyperlink" Target="https://eur03.safelinks.protection.outlook.com/?url=http%3A%2F%2Fwww.symbolbruket.se%2F&amp;data=04%7C01%7Cmatilda.carlsson%40undp.org%7C8c3230bc235540f3828608d9f615a46d%7Cb3e5db5e2944483799f57488ace54319%7C0%7C0%7C637811395070234930%7CUnknown%7CTWFpbGZsb3d8eyJWIjoiMC4wLjAwMDAiLCJQIjoiV2luMzIiLCJBTiI6Ik1haWwiLCJXVCI6Mn0%3D%7C3000&amp;sdata=8mA5q9zDUeQAzJBSKGjO2puyN8kJx8xDO3GDbmZoJyw%3D&amp;reserved=0" TargetMode="External"/><Relationship Id="rId5" Type="http://schemas.openxmlformats.org/officeDocument/2006/relationships/hyperlink" Target="https://www.undp.org/sv/sweden" TargetMode="External"/><Relationship Id="rId6" Type="http://schemas.openxmlformats.org/officeDocument/2006/relationships/hyperlink" Target="http://xn--globalamlen-48a.se" TargetMode="External"/><Relationship Id="rId7" Type="http://schemas.openxmlformats.org/officeDocument/2006/relationships/hyperlink" Target="http://xn--globalamlen-48a.se" TargetMode="External"/><Relationship Id="rId8" Type="http://schemas.openxmlformats.org/officeDocument/2006/relationships/hyperlink" Target="https://eur03.safelinks.protection.outlook.com/?url=http%3A%2F%2Fwww.symbolbruket.se%2F&amp;data=04%7C01%7Cmatilda.carlsson%40undp.org%7C8c3230bc235540f3828608d9f615a46d%7Cb3e5db5e2944483799f57488ace54319%7C0%7C0%7C637811395070234930%7CUnknown%7CTWFpbGZsb3d8eyJWIjoiMC4wLjAwMDAiLCJQIjoiV2luMzIiLCJBTiI6Ik1haWwiLCJXVCI6Mn0%3D%7C3000&amp;sdata=8mA5q9zDUeQAzJBSKGjO2puyN8kJx8xDO3GDbmZoJyw%3D&amp;reserved=0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1.jpg"/><Relationship Id="rId4" Type="http://schemas.openxmlformats.org/officeDocument/2006/relationships/image" Target="../media/image8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1.jpg"/><Relationship Id="rId4" Type="http://schemas.openxmlformats.org/officeDocument/2006/relationships/image" Target="../media/image18.png"/><Relationship Id="rId5" Type="http://schemas.openxmlformats.org/officeDocument/2006/relationships/image" Target="../media/image1.png"/><Relationship Id="rId6" Type="http://schemas.openxmlformats.org/officeDocument/2006/relationships/image" Target="../media/image19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Relationship Id="rId4" Type="http://schemas.openxmlformats.org/officeDocument/2006/relationships/image" Target="../media/image1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7.png"/><Relationship Id="rId4" Type="http://schemas.openxmlformats.org/officeDocument/2006/relationships/image" Target="../media/image10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0.png"/><Relationship Id="rId4" Type="http://schemas.openxmlformats.org/officeDocument/2006/relationships/image" Target="../media/image1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1.png"/><Relationship Id="rId4" Type="http://schemas.openxmlformats.org/officeDocument/2006/relationships/hyperlink" Target="https://www.youtube.com/watch?v=osJKBjHVlQM" TargetMode="External"/><Relationship Id="rId5" Type="http://schemas.openxmlformats.org/officeDocument/2006/relationships/image" Target="../media/image22.png"/><Relationship Id="rId6" Type="http://schemas.openxmlformats.org/officeDocument/2006/relationships/image" Target="../media/image26.png"/><Relationship Id="rId7" Type="http://schemas.openxmlformats.org/officeDocument/2006/relationships/image" Target="../media/image2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5.png"/><Relationship Id="rId4" Type="http://schemas.openxmlformats.org/officeDocument/2006/relationships/image" Target="../media/image28.png"/><Relationship Id="rId5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>
            <p:ph type="ctrTitle"/>
          </p:nvPr>
        </p:nvSpPr>
        <p:spPr>
          <a:xfrm>
            <a:off x="-96525" y="-767300"/>
            <a:ext cx="9144000" cy="1728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Dagens innehåll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55" name="Google Shape;5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38413" y="915563"/>
            <a:ext cx="4657725" cy="252412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"/>
          <p:cNvSpPr/>
          <p:nvPr/>
        </p:nvSpPr>
        <p:spPr>
          <a:xfrm>
            <a:off x="2369325" y="1087575"/>
            <a:ext cx="4212300" cy="1626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7" name="Google Shape;57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312475" y="1198425"/>
            <a:ext cx="1393401" cy="13934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764838" y="1198425"/>
            <a:ext cx="1393401" cy="13934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217200" y="1194775"/>
            <a:ext cx="1412200" cy="1412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422850" y="3749188"/>
            <a:ext cx="1445850" cy="118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4601760" y="3761777"/>
            <a:ext cx="1445850" cy="1161421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2977648" y="3761780"/>
            <a:ext cx="1445850" cy="116142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6225873" y="3761780"/>
            <a:ext cx="1445850" cy="11614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Google Shape;125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72950" y="539950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121324" y="3095825"/>
            <a:ext cx="2655925" cy="157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1"/>
          <p:cNvSpPr txBox="1"/>
          <p:nvPr/>
        </p:nvSpPr>
        <p:spPr>
          <a:xfrm>
            <a:off x="408175" y="644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sv" sz="2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Till läraren:</a:t>
            </a:r>
            <a:endParaRPr b="0" i="0" sz="28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32" name="Google Shape;132;p11"/>
          <p:cNvSpPr txBox="1"/>
          <p:nvPr/>
        </p:nvSpPr>
        <p:spPr>
          <a:xfrm>
            <a:off x="408175" y="1351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0" i="0" lang="sv" sz="13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Lektion 1</a:t>
            </a:r>
            <a:endParaRPr b="0" i="0" sz="13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i="0" lang="sv" sz="11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Syfte: </a:t>
            </a:r>
            <a:r>
              <a:rPr b="0" i="0" lang="sv" sz="11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Ge eleverna en </a:t>
            </a:r>
            <a:r>
              <a:rPr b="0" i="0" lang="sv" sz="1200" u="none" cap="none" strike="noStrike">
                <a:solidFill>
                  <a:srgbClr val="222222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ökad förståelse för att barns liv kan se olika ut.</a:t>
            </a:r>
            <a:endParaRPr b="0" i="0" sz="1200" u="none" cap="none" strike="noStrike">
              <a:solidFill>
                <a:srgbClr val="222222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i="0" lang="sv" sz="11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Metod: </a:t>
            </a:r>
            <a:endParaRPr b="1" i="0" sz="11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0" i="0" lang="sv" sz="1100" u="none" cap="none" strike="noStrike">
                <a:solidFill>
                  <a:srgbClr val="222222"/>
                </a:solidFill>
                <a:latin typeface="Comic Sans MS"/>
                <a:ea typeface="Comic Sans MS"/>
                <a:cs typeface="Comic Sans MS"/>
                <a:sym typeface="Comic Sans MS"/>
              </a:rPr>
              <a:t>Utgå från barnkonventionen och prata om olika levnadsvillkor. Samtala med barnen kring funktionsnedsättning och förtydliga begreppet. Kan göras med hjälp av definition av </a:t>
            </a:r>
            <a:r>
              <a:rPr b="0" i="0" lang="sv" sz="1100" u="sng" cap="none" strike="noStrike">
                <a:solidFill>
                  <a:srgbClr val="004C81"/>
                </a:solidFill>
                <a:latin typeface="Comic Sans MS"/>
                <a:ea typeface="Comic Sans MS"/>
                <a:cs typeface="Comic Sans MS"/>
                <a:sym typeface="Comic Sans M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Vårdguiden</a:t>
            </a:r>
            <a:r>
              <a:rPr b="0" i="0" lang="sv" sz="1100" u="none" cap="none" strike="noStrike">
                <a:solidFill>
                  <a:srgbClr val="222222"/>
                </a:solidFill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  <a:endParaRPr b="0" i="0" sz="11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0" i="0" lang="sv" sz="11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Detta ska vi göra:</a:t>
            </a:r>
            <a:endParaRPr b="0" i="0" sz="11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7972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omic Sans MS"/>
              <a:buAutoNum type="arabicPeriod"/>
            </a:pPr>
            <a:r>
              <a:rPr b="0" i="0" lang="sv" sz="11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Gör en mindmap. Vad finns det för funktionsvariationer, exempelvis blind, dyslexi, hörselnedsättning. Vad betyder dem? </a:t>
            </a:r>
            <a:r>
              <a:rPr b="0" i="0" lang="sv" sz="11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Vad betyder diskrimineras? </a:t>
            </a:r>
            <a:endParaRPr b="0" i="0" sz="11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7972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omic Sans MS"/>
              <a:buAutoNum type="arabicPeriod"/>
            </a:pPr>
            <a:r>
              <a:rPr b="0" i="0" lang="sv" sz="11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Se på film “Vet du vad FN:s konvention om rättigheter för personer med funktionsnedsättning är?”</a:t>
            </a:r>
            <a:endParaRPr b="0" i="0" sz="11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0" i="0" lang="sv" sz="1100" u="sng" cap="none" strike="noStrike">
                <a:solidFill>
                  <a:schemeClr val="hlink"/>
                </a:solidFill>
                <a:latin typeface="Comic Sans MS"/>
                <a:ea typeface="Comic Sans MS"/>
                <a:cs typeface="Comic Sans MS"/>
                <a:sym typeface="Comic Sans MS"/>
                <a:hlinkClick r:id="rId4"/>
              </a:rPr>
              <a:t>https://www.youtube.com/watch?v=osJKBjHVlQM&amp;ab_channel=mfdse</a:t>
            </a:r>
            <a:r>
              <a:rPr b="0" i="0" lang="sv" sz="11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b="0" i="0" sz="11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7972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omic Sans MS"/>
              <a:buAutoNum type="arabicPeriod"/>
            </a:pPr>
            <a:r>
              <a:rPr b="0" i="0" lang="sv" sz="11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Sammanfatta tillsammans. Reflektera vad har vi lärt oss?</a:t>
            </a:r>
            <a:endParaRPr b="0" i="0" sz="11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7972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Comic Sans MS"/>
              <a:buAutoNum type="arabicPeriod"/>
            </a:pPr>
            <a:r>
              <a:rPr b="0" i="0" lang="sv" sz="11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Avsluta</a:t>
            </a:r>
            <a:endParaRPr b="0" i="0" sz="11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1" i="0" lang="sv" sz="11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Tidsåtgång: </a:t>
            </a:r>
            <a:r>
              <a:rPr b="0" i="0" lang="sv" sz="11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ca 30-40 min</a:t>
            </a:r>
            <a:endParaRPr b="0" i="0" sz="11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t/>
            </a:r>
            <a:endParaRPr sz="11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37500"/>
              <a:buFont typeface="Arial"/>
              <a:buNone/>
            </a:pPr>
            <a:r>
              <a:t/>
            </a:r>
            <a:endParaRPr b="1"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37500"/>
              <a:buFont typeface="Arial"/>
              <a:buNone/>
            </a:pPr>
            <a:r>
              <a:t/>
            </a:r>
            <a:endParaRPr b="1"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37500"/>
              <a:buFont typeface="Arial"/>
              <a:buNone/>
            </a:pPr>
            <a:r>
              <a:rPr b="1" lang="sv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Om materialet</a:t>
            </a:r>
            <a:endParaRPr b="1"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37500"/>
              <a:buFont typeface="Arial"/>
              <a:buNone/>
            </a:pPr>
            <a:r>
              <a:rPr lang="sv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Materialet är framtaget av anpassad grundskola Henån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37500"/>
              <a:buFont typeface="Arial"/>
              <a:buNone/>
            </a:pPr>
            <a:r>
              <a:rPr lang="sv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Distribueras av </a:t>
            </a:r>
            <a:r>
              <a:rPr lang="sv" sz="8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UNDP Sverige</a:t>
            </a:r>
            <a:r>
              <a:rPr lang="sv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via</a:t>
            </a:r>
            <a:r>
              <a:rPr lang="sv" sz="800">
                <a:solidFill>
                  <a:schemeClr val="dk1"/>
                </a:solidFill>
                <a:uFill>
                  <a:noFill/>
                </a:uFill>
                <a:latin typeface="Comic Sans MS"/>
                <a:ea typeface="Comic Sans MS"/>
                <a:cs typeface="Comic Sans MS"/>
                <a:sym typeface="Comic Sans MS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lang="sv" sz="8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globalamålen.se</a:t>
            </a:r>
            <a:endParaRPr sz="800" u="sng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37500"/>
              <a:buFont typeface="Arial"/>
              <a:buNone/>
            </a:pPr>
            <a:r>
              <a:rPr lang="sv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Widgitsymboler © Widgit Software/Symbolbruket AB 2022 |</a:t>
            </a:r>
            <a:r>
              <a:rPr lang="sv" sz="800">
                <a:solidFill>
                  <a:schemeClr val="dk1"/>
                </a:solidFill>
                <a:uFill>
                  <a:noFill/>
                </a:uFill>
                <a:latin typeface="Comic Sans MS"/>
                <a:ea typeface="Comic Sans MS"/>
                <a:cs typeface="Comic Sans MS"/>
                <a:sym typeface="Comic Sans MS"/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lang="sv" sz="8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  <a:hlinkClick r:id="rId9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www.symbolbruket.se</a:t>
            </a:r>
            <a:endParaRPr sz="11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8750" y="750113"/>
            <a:ext cx="6715711" cy="2041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391225" y="2906125"/>
            <a:ext cx="2451075" cy="1305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8750" y="750113"/>
            <a:ext cx="6715711" cy="2041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413538" y="3110125"/>
            <a:ext cx="1393401" cy="1393401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865900" y="3110125"/>
            <a:ext cx="1393401" cy="1393401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318263" y="3106475"/>
            <a:ext cx="1412200" cy="1412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"/>
          <p:cNvSpPr txBox="1"/>
          <p:nvPr/>
        </p:nvSpPr>
        <p:spPr>
          <a:xfrm>
            <a:off x="246150" y="460875"/>
            <a:ext cx="8651700" cy="357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sv" sz="20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Det här ska vi göra idag:</a:t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mic Sans MS"/>
              <a:buChar char="●"/>
            </a:pPr>
            <a:r>
              <a:rPr b="0" i="0" lang="sv" sz="20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Sätta upp bilder på mindmapen</a:t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mic Sans MS"/>
              <a:buChar char="●"/>
            </a:pPr>
            <a:r>
              <a:rPr b="0" i="0" lang="sv" sz="20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Prata om nya begrepp</a:t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mic Sans MS"/>
              <a:buChar char="●"/>
            </a:pPr>
            <a:r>
              <a:rPr b="0" i="0" lang="sv" sz="20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Se på film</a:t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mic Sans MS"/>
              <a:buChar char="●"/>
            </a:pPr>
            <a:r>
              <a:rPr b="0" i="0" lang="sv" sz="20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Sammanfatta - Vad har vi lärt oss?</a:t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83" name="Google Shape;83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23100" y="284050"/>
            <a:ext cx="945850" cy="711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068125" y="1418300"/>
            <a:ext cx="2232575" cy="1306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5"/>
          <p:cNvSpPr txBox="1"/>
          <p:nvPr/>
        </p:nvSpPr>
        <p:spPr>
          <a:xfrm>
            <a:off x="407575" y="317975"/>
            <a:ext cx="37812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sv" sz="20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Vad tänker du på när du hör ordet funktionsnedsättning?</a:t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90" name="Google Shape;9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93450" y="1630388"/>
            <a:ext cx="2282100" cy="1882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6"/>
          <p:cNvSpPr txBox="1"/>
          <p:nvPr/>
        </p:nvSpPr>
        <p:spPr>
          <a:xfrm>
            <a:off x="407575" y="317975"/>
            <a:ext cx="37812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sv" sz="20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Vad tänker du på när du hör ordet funktionsnedsättning?</a:t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96" name="Google Shape;96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93450" y="1630388"/>
            <a:ext cx="2282100" cy="1882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406000" y="1630400"/>
            <a:ext cx="2282100" cy="18827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7"/>
          <p:cNvSpPr txBox="1"/>
          <p:nvPr/>
        </p:nvSpPr>
        <p:spPr>
          <a:xfrm>
            <a:off x="408500" y="3686925"/>
            <a:ext cx="4479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Vad finns det för olika funktionsvariationer?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Sätt upp bilder på en mindmap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03" name="Google Shape;103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286700" y="3379375"/>
            <a:ext cx="3333750" cy="1638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037775" y="346675"/>
            <a:ext cx="4823325" cy="2822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65650" y="250450"/>
            <a:ext cx="4660800" cy="276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8"/>
          <p:cNvSpPr txBox="1"/>
          <p:nvPr/>
        </p:nvSpPr>
        <p:spPr>
          <a:xfrm>
            <a:off x="5858600" y="4708300"/>
            <a:ext cx="32592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sv" sz="1100" u="sng" cap="none" strike="noStrike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https://www.youtube.com/watch?v=osJKBjHVlQM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1" name="Google Shape;111;p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30680" y="3163225"/>
            <a:ext cx="1868850" cy="1105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637576" y="3163246"/>
            <a:ext cx="1868850" cy="11051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368331" y="3189738"/>
            <a:ext cx="1779175" cy="1052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11000" y="561200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783300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430125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