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y="5143500" cx="9144000"/>
  <p:notesSz cx="6858000" cy="9144000"/>
  <p:embeddedFontLst>
    <p:embeddedFont>
      <p:font typeface="Roboto"/>
      <p:regular r:id="rId17"/>
      <p:bold r:id="rId18"/>
      <p:italic r:id="rId19"/>
      <p:boldItalic r:id="rId2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21" roundtripDataSignature="AMtx7mhNgaHcFL34agbolVgT/39shwq6X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Roboto-boldItalic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21" Type="http://customschemas.google.com/relationships/presentationmetadata" Target="meta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font" Target="fonts/Roboto-regular.fntdata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font" Target="fonts/Roboto-italic.fntdata"/><Relationship Id="rId6" Type="http://schemas.openxmlformats.org/officeDocument/2006/relationships/slide" Target="slides/slide1.xml"/><Relationship Id="rId18" Type="http://schemas.openxmlformats.org/officeDocument/2006/relationships/font" Target="fonts/Roboto-bold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3" name="Google Shape;123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9" name="Google Shape;129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300">
              <a:solidFill>
                <a:srgbClr val="030303"/>
              </a:solidFill>
              <a:highlight>
                <a:srgbClr val="F9F9F9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6" name="Google Shape;66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2" name="Google Shape;72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4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0" name="Google Shape;80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7" name="Google Shape;87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3" name="Google Shape;93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0" name="Google Shape;100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7" name="Google Shape;107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6" name="Google Shape;116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22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22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5" name="Google Shape;15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6" name="Google Shape;16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5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" name="Google Shape;19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16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16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8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18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9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20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20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20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20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21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0.png"/><Relationship Id="rId4" Type="http://schemas.openxmlformats.org/officeDocument/2006/relationships/image" Target="../media/image18.png"/><Relationship Id="rId10" Type="http://schemas.openxmlformats.org/officeDocument/2006/relationships/image" Target="../media/image20.png"/><Relationship Id="rId9" Type="http://schemas.openxmlformats.org/officeDocument/2006/relationships/image" Target="../media/image14.png"/><Relationship Id="rId5" Type="http://schemas.openxmlformats.org/officeDocument/2006/relationships/image" Target="../media/image1.png"/><Relationship Id="rId6" Type="http://schemas.openxmlformats.org/officeDocument/2006/relationships/image" Target="../media/image12.jpg"/><Relationship Id="rId7" Type="http://schemas.openxmlformats.org/officeDocument/2006/relationships/image" Target="../media/image2.png"/><Relationship Id="rId8" Type="http://schemas.openxmlformats.org/officeDocument/2006/relationships/image" Target="../media/image15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4.png"/><Relationship Id="rId4" Type="http://schemas.openxmlformats.org/officeDocument/2006/relationships/image" Target="../media/image30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hyperlink" Target="https://www.1177.se/Stockholm/Fakta-och-rad/Sjukdomar/Funktionsnedsattning/" TargetMode="External"/><Relationship Id="rId4" Type="http://schemas.openxmlformats.org/officeDocument/2006/relationships/hyperlink" Target="https://www.youtube.com/watch?v=osJKBjHVlQM&amp;ab_channel=mfdse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1.jpg"/><Relationship Id="rId4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1.jpg"/><Relationship Id="rId4" Type="http://schemas.openxmlformats.org/officeDocument/2006/relationships/image" Target="../media/image18.png"/><Relationship Id="rId5" Type="http://schemas.openxmlformats.org/officeDocument/2006/relationships/image" Target="../media/image1.png"/><Relationship Id="rId6" Type="http://schemas.openxmlformats.org/officeDocument/2006/relationships/image" Target="../media/image12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9.png"/><Relationship Id="rId4" Type="http://schemas.openxmlformats.org/officeDocument/2006/relationships/image" Target="../media/image5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7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7.png"/><Relationship Id="rId4" Type="http://schemas.openxmlformats.org/officeDocument/2006/relationships/image" Target="../media/image17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6.png"/><Relationship Id="rId4" Type="http://schemas.openxmlformats.org/officeDocument/2006/relationships/image" Target="../media/image5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7.png"/><Relationship Id="rId4" Type="http://schemas.openxmlformats.org/officeDocument/2006/relationships/hyperlink" Target="https://www.youtube.com/watch?v=osJKBjHVlQM" TargetMode="External"/><Relationship Id="rId5" Type="http://schemas.openxmlformats.org/officeDocument/2006/relationships/image" Target="../media/image21.png"/><Relationship Id="rId6" Type="http://schemas.openxmlformats.org/officeDocument/2006/relationships/image" Target="../media/image22.png"/><Relationship Id="rId7" Type="http://schemas.openxmlformats.org/officeDocument/2006/relationships/image" Target="../media/image25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9.png"/><Relationship Id="rId4" Type="http://schemas.openxmlformats.org/officeDocument/2006/relationships/image" Target="../media/image28.png"/><Relationship Id="rId5" Type="http://schemas.openxmlformats.org/officeDocument/2006/relationships/image" Target="../media/image26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"/>
          <p:cNvSpPr txBox="1"/>
          <p:nvPr>
            <p:ph type="ctrTitle"/>
          </p:nvPr>
        </p:nvSpPr>
        <p:spPr>
          <a:xfrm>
            <a:off x="-96525" y="-767300"/>
            <a:ext cx="9144000" cy="17289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lang="sv">
                <a:latin typeface="Comic Sans MS"/>
                <a:ea typeface="Comic Sans MS"/>
                <a:cs typeface="Comic Sans MS"/>
                <a:sym typeface="Comic Sans MS"/>
              </a:rPr>
              <a:t>Dagens innehåll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55" name="Google Shape;55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38413" y="915563"/>
            <a:ext cx="4657725" cy="2524125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"/>
          <p:cNvSpPr/>
          <p:nvPr/>
        </p:nvSpPr>
        <p:spPr>
          <a:xfrm>
            <a:off x="2369325" y="1087575"/>
            <a:ext cx="4212300" cy="1626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highlight>
                <a:schemeClr val="lt1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7" name="Google Shape;57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312475" y="1198425"/>
            <a:ext cx="1393401" cy="1393401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764838" y="1198425"/>
            <a:ext cx="1393401" cy="1393401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59;p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5217200" y="1194775"/>
            <a:ext cx="1412200" cy="1412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60;p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1422850" y="3749188"/>
            <a:ext cx="1445850" cy="1186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61;p1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4601760" y="3761777"/>
            <a:ext cx="1445850" cy="1161421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p1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2977648" y="3761780"/>
            <a:ext cx="1445850" cy="116142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6225873" y="3761780"/>
            <a:ext cx="1445850" cy="116142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5" name="Google Shape;125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372950" y="539950"/>
            <a:ext cx="3962400" cy="2343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6" name="Google Shape;126;p1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121324" y="3095825"/>
            <a:ext cx="2655925" cy="1570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1"/>
          <p:cNvSpPr txBox="1"/>
          <p:nvPr/>
        </p:nvSpPr>
        <p:spPr>
          <a:xfrm>
            <a:off x="408175" y="644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sv" sz="2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Till läraren:</a:t>
            </a:r>
            <a:endParaRPr b="0" i="0" sz="28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32" name="Google Shape;132;p11"/>
          <p:cNvSpPr txBox="1"/>
          <p:nvPr/>
        </p:nvSpPr>
        <p:spPr>
          <a:xfrm>
            <a:off x="408175" y="1351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None/>
            </a:pPr>
            <a:r>
              <a:rPr b="0" i="0" lang="sv" sz="13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Lektion 1</a:t>
            </a:r>
            <a:endParaRPr b="0" i="0" sz="13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b="1" i="0" lang="sv" sz="11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Syfte: </a:t>
            </a:r>
            <a:r>
              <a:rPr b="0" i="0" lang="sv" sz="11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Ge eleverna en </a:t>
            </a:r>
            <a:r>
              <a:rPr b="0" i="0" lang="sv" sz="1200" u="none" cap="none" strike="noStrike">
                <a:solidFill>
                  <a:srgbClr val="222222"/>
                </a:solidFill>
                <a:highlight>
                  <a:srgbClr val="FFFFFF"/>
                </a:highlight>
                <a:latin typeface="Comic Sans MS"/>
                <a:ea typeface="Comic Sans MS"/>
                <a:cs typeface="Comic Sans MS"/>
                <a:sym typeface="Comic Sans MS"/>
              </a:rPr>
              <a:t>ökad förståelse för att barns liv kan se olika ut.</a:t>
            </a:r>
            <a:endParaRPr b="0" i="0" sz="1200" u="none" cap="none" strike="noStrike">
              <a:solidFill>
                <a:srgbClr val="222222"/>
              </a:solidFill>
              <a:highlight>
                <a:srgbClr val="FFFFFF"/>
              </a:highlight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b="1" i="0" lang="sv" sz="11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Metod: </a:t>
            </a:r>
            <a:endParaRPr b="1" i="0" sz="1100" u="none" cap="none" strike="noStrik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None/>
            </a:pPr>
            <a:r>
              <a:rPr b="0" i="0" lang="sv" sz="1100" u="none" cap="none" strike="noStrike">
                <a:solidFill>
                  <a:srgbClr val="222222"/>
                </a:solidFill>
                <a:latin typeface="Comic Sans MS"/>
                <a:ea typeface="Comic Sans MS"/>
                <a:cs typeface="Comic Sans MS"/>
                <a:sym typeface="Comic Sans MS"/>
              </a:rPr>
              <a:t>Utgå från barnkonventionen och prata om olika levnadsvillkor. Samtala med barnen kring funktionsnedsättning och förtydliga begreppet. Kan göras med hjälp av definition av </a:t>
            </a:r>
            <a:r>
              <a:rPr b="0" i="0" lang="sv" sz="1100" u="sng" cap="none" strike="noStrike">
                <a:solidFill>
                  <a:srgbClr val="004C81"/>
                </a:solidFill>
                <a:latin typeface="Comic Sans MS"/>
                <a:ea typeface="Comic Sans MS"/>
                <a:cs typeface="Comic Sans MS"/>
                <a:sym typeface="Comic Sans MS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Vårdguiden</a:t>
            </a:r>
            <a:r>
              <a:rPr b="0" i="0" lang="sv" sz="1100" u="none" cap="none" strike="noStrike">
                <a:solidFill>
                  <a:srgbClr val="222222"/>
                </a:solidFill>
                <a:latin typeface="Comic Sans MS"/>
                <a:ea typeface="Comic Sans MS"/>
                <a:cs typeface="Comic Sans MS"/>
                <a:sym typeface="Comic Sans MS"/>
              </a:rPr>
              <a:t>.</a:t>
            </a:r>
            <a:endParaRPr b="1" i="0" sz="11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None/>
            </a:pPr>
            <a:r>
              <a:rPr b="1" i="0" lang="sv" sz="11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Metod: </a:t>
            </a:r>
            <a:endParaRPr b="0" i="0" sz="11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None/>
            </a:pPr>
            <a:r>
              <a:rPr b="0" i="0" lang="sv" sz="11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Detta ska vi göra:</a:t>
            </a:r>
            <a:endParaRPr b="0" i="0" sz="11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87972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omic Sans MS"/>
              <a:buAutoNum type="arabicPeriod"/>
            </a:pPr>
            <a:r>
              <a:rPr b="0" i="0" lang="sv" sz="11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Prata om vad ni gjorde på förra lektionen.</a:t>
            </a:r>
            <a:endParaRPr b="0" i="0" sz="11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87972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omic Sans MS"/>
              <a:buAutoNum type="arabicPeriod"/>
            </a:pPr>
            <a:r>
              <a:rPr b="0" i="0" lang="sv" sz="11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Gör en minmap. Vad finns det för funktionsvariationer, exempelvis blind, dyslexi, hörselnedsättning. Vad betyder dem? </a:t>
            </a:r>
            <a:r>
              <a:rPr b="0" i="0" lang="sv" sz="11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Vad betyder diskrimineras? </a:t>
            </a:r>
            <a:endParaRPr b="0" i="0" sz="11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87972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omic Sans MS"/>
              <a:buAutoNum type="arabicPeriod"/>
            </a:pPr>
            <a:r>
              <a:rPr b="0" i="0" lang="sv" sz="11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Se på film “Vet du vad FN:s konvention om rättigheter för personer med funktionsnedsättning är?”</a:t>
            </a:r>
            <a:endParaRPr b="0" i="0" sz="11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None/>
            </a:pPr>
            <a:r>
              <a:rPr b="0" i="0" lang="sv" sz="1100" u="sng" cap="none" strike="noStrike">
                <a:solidFill>
                  <a:schemeClr val="hlink"/>
                </a:solidFill>
                <a:latin typeface="Comic Sans MS"/>
                <a:ea typeface="Comic Sans MS"/>
                <a:cs typeface="Comic Sans MS"/>
                <a:sym typeface="Comic Sans MS"/>
                <a:hlinkClick r:id="rId4"/>
              </a:rPr>
              <a:t>https://www.youtube.com/watch?v=osJKBjHVlQM&amp;ab_channel=mfdse</a:t>
            </a:r>
            <a:r>
              <a:rPr b="0" i="0" lang="sv" sz="11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endParaRPr b="0" i="0" sz="11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87972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omic Sans MS"/>
              <a:buAutoNum type="arabicPeriod"/>
            </a:pPr>
            <a:r>
              <a:rPr b="0" i="0" lang="sv" sz="11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Sammanfatta tillsammans. Reflektera vad har vi lärt oss?</a:t>
            </a:r>
            <a:endParaRPr b="0" i="0" sz="11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87972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omic Sans MS"/>
              <a:buAutoNum type="arabicPeriod"/>
            </a:pPr>
            <a:r>
              <a:rPr b="0" i="0" lang="sv" sz="11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Avsluta</a:t>
            </a:r>
            <a:endParaRPr b="0" i="0" sz="11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None/>
            </a:pPr>
            <a:r>
              <a:rPr b="1" i="0" lang="sv" sz="11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Tidsåtgång: </a:t>
            </a:r>
            <a:r>
              <a:rPr b="0" i="0" lang="sv" sz="11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ca 30-40 min</a:t>
            </a:r>
            <a:endParaRPr b="0" i="0" sz="11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None/>
            </a:pPr>
            <a:r>
              <a:t/>
            </a:r>
            <a:endParaRPr sz="1100"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Google Shape;68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48750" y="750113"/>
            <a:ext cx="6715711" cy="2041524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69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391225" y="2906125"/>
            <a:ext cx="2451075" cy="1305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" name="Google Shape;74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48750" y="750113"/>
            <a:ext cx="6715711" cy="2041524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Google Shape;75;p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413538" y="3110125"/>
            <a:ext cx="1393401" cy="1393401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76;p3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865900" y="3110125"/>
            <a:ext cx="1393401" cy="1393401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77;p3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5318263" y="3106475"/>
            <a:ext cx="1412200" cy="1412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4"/>
          <p:cNvSpPr txBox="1"/>
          <p:nvPr/>
        </p:nvSpPr>
        <p:spPr>
          <a:xfrm>
            <a:off x="246150" y="460875"/>
            <a:ext cx="8651700" cy="357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sv" sz="20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Det här ska vi göra idag:</a:t>
            </a:r>
            <a:endParaRPr b="0" i="0" sz="20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omic Sans MS"/>
              <a:buChar char="●"/>
            </a:pPr>
            <a:r>
              <a:rPr b="0" i="0" lang="sv" sz="20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Sätta upp bilder på mindmapen</a:t>
            </a:r>
            <a:endParaRPr b="0" i="0" sz="20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omic Sans MS"/>
              <a:buChar char="●"/>
            </a:pPr>
            <a:r>
              <a:rPr b="0" i="0" lang="sv" sz="20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Prata om nya begrepp</a:t>
            </a:r>
            <a:endParaRPr b="0" i="0" sz="20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omic Sans MS"/>
              <a:buChar char="●"/>
            </a:pPr>
            <a:r>
              <a:rPr b="0" i="0" lang="sv" sz="20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Se på film</a:t>
            </a:r>
            <a:endParaRPr b="0" i="0" sz="20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omic Sans MS"/>
              <a:buChar char="●"/>
            </a:pPr>
            <a:r>
              <a:rPr b="0" i="0" lang="sv" sz="20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Sammanfatta - Vad har vi lärt oss?</a:t>
            </a:r>
            <a:endParaRPr b="0" i="0" sz="20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83" name="Google Shape;83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823100" y="284050"/>
            <a:ext cx="945850" cy="711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4" name="Google Shape;84;p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068125" y="1418300"/>
            <a:ext cx="2232575" cy="1306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5"/>
          <p:cNvSpPr txBox="1"/>
          <p:nvPr/>
        </p:nvSpPr>
        <p:spPr>
          <a:xfrm>
            <a:off x="407575" y="317975"/>
            <a:ext cx="3781200" cy="80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sv" sz="20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Vad tänker du på när du hör ordet funktionsnedsättning?</a:t>
            </a:r>
            <a:endParaRPr b="0" i="0" sz="20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90" name="Google Shape;90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93450" y="1630388"/>
            <a:ext cx="2282100" cy="1882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6"/>
          <p:cNvSpPr txBox="1"/>
          <p:nvPr/>
        </p:nvSpPr>
        <p:spPr>
          <a:xfrm>
            <a:off x="407575" y="317975"/>
            <a:ext cx="3781200" cy="80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sv" sz="20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Vad tänker du på när du hör ordet funktionsnedsättning?</a:t>
            </a:r>
            <a:endParaRPr b="0" i="0" sz="20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96" name="Google Shape;96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93450" y="1630388"/>
            <a:ext cx="2282100" cy="1882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97;p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406000" y="1630400"/>
            <a:ext cx="2282100" cy="188273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7"/>
          <p:cNvSpPr txBox="1"/>
          <p:nvPr/>
        </p:nvSpPr>
        <p:spPr>
          <a:xfrm>
            <a:off x="408500" y="3686925"/>
            <a:ext cx="44790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sv" sz="1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Vad finns det för olika funktionsvariationer?</a:t>
            </a:r>
            <a:endParaRPr b="0" i="0" sz="14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sv" sz="1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Sätt upp bilder på en mindmap</a:t>
            </a:r>
            <a:endParaRPr b="0" i="0" sz="14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103" name="Google Shape;103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286700" y="3379375"/>
            <a:ext cx="3333750" cy="1638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Google Shape;104;p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037775" y="346675"/>
            <a:ext cx="4823325" cy="2822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65650" y="250450"/>
            <a:ext cx="4660800" cy="2761500"/>
          </a:xfrm>
          <a:prstGeom prst="rect">
            <a:avLst/>
          </a:prstGeom>
          <a:noFill/>
          <a:ln>
            <a:noFill/>
          </a:ln>
        </p:spPr>
      </p:pic>
      <p:sp>
        <p:nvSpPr>
          <p:cNvPr id="110" name="Google Shape;110;p8"/>
          <p:cNvSpPr txBox="1"/>
          <p:nvPr/>
        </p:nvSpPr>
        <p:spPr>
          <a:xfrm>
            <a:off x="5858600" y="4708300"/>
            <a:ext cx="3259200" cy="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sv" sz="1100" u="sng" cap="none" strike="noStrike">
                <a:solidFill>
                  <a:srgbClr val="1155CC"/>
                </a:solidFill>
                <a:latin typeface="Arial"/>
                <a:ea typeface="Arial"/>
                <a:cs typeface="Arial"/>
                <a:sym typeface="Arial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https://www.youtube.com/watch?v=osJKBjHVlQM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1" name="Google Shape;111;p8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030680" y="3163225"/>
            <a:ext cx="1868850" cy="1105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Google Shape;112;p8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3637576" y="3163246"/>
            <a:ext cx="1868850" cy="110511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" name="Google Shape;113;p8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6368331" y="3189738"/>
            <a:ext cx="1779175" cy="1052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" name="Google Shape;118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511000" y="561200"/>
            <a:ext cx="3962400" cy="2343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9" name="Google Shape;119;p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783300" y="3015350"/>
            <a:ext cx="2526325" cy="1493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0" name="Google Shape;120;p9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4430125" y="3015350"/>
            <a:ext cx="2526325" cy="1493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