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1" roundtripDataSignature="AMtx7mjhCd7jskjYFq7osv8EnLtZSsPhA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21" Type="http://customschemas.google.com/relationships/presentationmetadata" Target="meta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9" name="Google Shape;129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8" name="Google Shape;138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9" name="Google Shape;149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7" name="Google Shape;167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4" name="Google Shape;174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2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5" name="Google Shape;75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1" name="Google Shape;81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0" name="Google Shape;10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9" name="Google Shape;11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2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2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2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2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2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2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2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2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2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sv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1.png"/><Relationship Id="rId4" Type="http://schemas.openxmlformats.org/officeDocument/2006/relationships/image" Target="../media/image4.png"/><Relationship Id="rId10" Type="http://schemas.openxmlformats.org/officeDocument/2006/relationships/image" Target="../media/image7.png"/><Relationship Id="rId9" Type="http://schemas.openxmlformats.org/officeDocument/2006/relationships/image" Target="../media/image6.png"/><Relationship Id="rId5" Type="http://schemas.openxmlformats.org/officeDocument/2006/relationships/image" Target="../media/image10.png"/><Relationship Id="rId6" Type="http://schemas.openxmlformats.org/officeDocument/2006/relationships/image" Target="../media/image14.jpg"/><Relationship Id="rId7" Type="http://schemas.openxmlformats.org/officeDocument/2006/relationships/image" Target="../media/image13.png"/><Relationship Id="rId8" Type="http://schemas.openxmlformats.org/officeDocument/2006/relationships/image" Target="../media/image20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1.png"/><Relationship Id="rId4" Type="http://schemas.openxmlformats.org/officeDocument/2006/relationships/image" Target="../media/image27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1.png"/><Relationship Id="rId4" Type="http://schemas.openxmlformats.org/officeDocument/2006/relationships/image" Target="../media/image27.png"/><Relationship Id="rId5" Type="http://schemas.openxmlformats.org/officeDocument/2006/relationships/image" Target="../media/image18.png"/><Relationship Id="rId6" Type="http://schemas.openxmlformats.org/officeDocument/2006/relationships/image" Target="../media/image1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3.png"/><Relationship Id="rId4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9.png"/><Relationship Id="rId4" Type="http://schemas.openxmlformats.org/officeDocument/2006/relationships/image" Target="../media/image26.png"/><Relationship Id="rId5" Type="http://schemas.openxmlformats.org/officeDocument/2006/relationships/image" Target="../media/image3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0.png"/><Relationship Id="rId4" Type="http://schemas.openxmlformats.org/officeDocument/2006/relationships/image" Target="../media/image3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s://www.1177.se/Stockholm/Fakta-och-rad/Sjukdomar/Funktionsnedsattnin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12.png"/><Relationship Id="rId6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9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9.png"/><Relationship Id="rId4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5.png"/><Relationship Id="rId4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5.png"/><Relationship Id="rId4" Type="http://schemas.openxmlformats.org/officeDocument/2006/relationships/image" Target="../media/image18.png"/><Relationship Id="rId5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/>
          <p:nvPr>
            <p:ph type="ctrTitle"/>
          </p:nvPr>
        </p:nvSpPr>
        <p:spPr>
          <a:xfrm>
            <a:off x="0" y="-772775"/>
            <a:ext cx="9144000" cy="17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Dagens innehåll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55" name="Google Shape;5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138413" y="915563"/>
            <a:ext cx="4657725" cy="25241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"/>
          <p:cNvSpPr/>
          <p:nvPr/>
        </p:nvSpPr>
        <p:spPr>
          <a:xfrm>
            <a:off x="2369325" y="1087575"/>
            <a:ext cx="4212300" cy="16266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highlight>
                <a:schemeClr val="lt1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7" name="Google Shape;57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312475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64838" y="1198425"/>
            <a:ext cx="1393401" cy="13934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217200" y="1194775"/>
            <a:ext cx="1412200" cy="1412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1281825" y="3791800"/>
            <a:ext cx="1445850" cy="1186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1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6258525" y="3804387"/>
            <a:ext cx="1445850" cy="1161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4601200" y="3791800"/>
            <a:ext cx="1445850" cy="116143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2967750" y="3810328"/>
            <a:ext cx="1393400" cy="11495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0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32" name="Google Shape;132;p10"/>
          <p:cNvSpPr txBox="1"/>
          <p:nvPr/>
        </p:nvSpPr>
        <p:spPr>
          <a:xfrm>
            <a:off x="403025" y="3999150"/>
            <a:ext cx="541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vara döv. Bär hörselkåpor. Lyssna på olika ljud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33" name="Google Shape;133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225" y="28500"/>
            <a:ext cx="1857375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Google Shape;134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065725" y="82150"/>
            <a:ext cx="4685725" cy="27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0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1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41" name="Google Shape;141;p11"/>
          <p:cNvSpPr txBox="1"/>
          <p:nvPr/>
        </p:nvSpPr>
        <p:spPr>
          <a:xfrm>
            <a:off x="403025" y="3999150"/>
            <a:ext cx="5417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vara döv. Bär hörselkåpor. Lyssna på olika ljud.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Hur känns det?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2" name="Google Shape;142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9250" y="28500"/>
            <a:ext cx="1857375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120500" y="169800"/>
            <a:ext cx="4685725" cy="27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44" name="Google Shape;144;p11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45" name="Google Shape;145;p1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906875" y="2984400"/>
            <a:ext cx="1563466" cy="2048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1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7557109" y="2984400"/>
            <a:ext cx="1563466" cy="204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2" name="Google Shape;152;p12"/>
          <p:cNvSpPr txBox="1"/>
          <p:nvPr/>
        </p:nvSpPr>
        <p:spPr>
          <a:xfrm>
            <a:off x="403025" y="3999150"/>
            <a:ext cx="5417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förflyttas i en rullstol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3" name="Google Shape;153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54825" y="0"/>
            <a:ext cx="4639200" cy="2708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12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55" name="Google Shape;155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9851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1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84350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Google Shape;161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11000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13"/>
          <p:cNvSpPr/>
          <p:nvPr/>
        </p:nvSpPr>
        <p:spPr>
          <a:xfrm>
            <a:off x="4127700" y="2904350"/>
            <a:ext cx="1525500" cy="2013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Google Shape;163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783300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430125" y="3015350"/>
            <a:ext cx="2526325" cy="149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4"/>
          <p:cNvSpPr/>
          <p:nvPr/>
        </p:nvSpPr>
        <p:spPr>
          <a:xfrm>
            <a:off x="4127700" y="2904350"/>
            <a:ext cx="1525500" cy="2013300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0" name="Google Shape;170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68088" y="561200"/>
            <a:ext cx="3962400" cy="2343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121324" y="3095825"/>
            <a:ext cx="2655925" cy="157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Till läraren: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77" name="Google Shape;17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3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Lektion 2</a:t>
            </a:r>
            <a:endParaRPr sz="13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Syfte: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Ge eleverna en </a:t>
            </a:r>
            <a:r>
              <a:rPr lang="sv" sz="1200">
                <a:solidFill>
                  <a:srgbClr val="222222"/>
                </a:solidFill>
                <a:highlight>
                  <a:srgbClr val="FFFFFF"/>
                </a:highlight>
                <a:latin typeface="Comic Sans MS"/>
                <a:ea typeface="Comic Sans MS"/>
                <a:cs typeface="Comic Sans MS"/>
                <a:sym typeface="Comic Sans MS"/>
              </a:rPr>
              <a:t>ökad förståelse för att barns liv kan se olika ut.</a:t>
            </a:r>
            <a:endParaRPr sz="1200">
              <a:solidFill>
                <a:srgbClr val="222222"/>
              </a:solidFill>
              <a:highlight>
                <a:srgbClr val="FFFFFF"/>
              </a:highlight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Metod: 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Utgå från barnkonventionen och prata om olika levnadsvillkor. Samtala med barnen kring funktionsnedsättning och förtydliga begreppet. Kan göras med hjälp av definition av </a:t>
            </a:r>
            <a:r>
              <a:rPr lang="sv" sz="1100" u="sng">
                <a:solidFill>
                  <a:srgbClr val="004C81"/>
                </a:solidFill>
                <a:latin typeface="Comic Sans MS"/>
                <a:ea typeface="Comic Sans MS"/>
                <a:cs typeface="Comic Sans MS"/>
                <a:sym typeface="Comic Sans MS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Vårdguiden</a:t>
            </a:r>
            <a:r>
              <a:rPr lang="sv" sz="1100">
                <a:solidFill>
                  <a:srgbClr val="222222"/>
                </a:solidFill>
                <a:latin typeface="Comic Sans MS"/>
                <a:ea typeface="Comic Sans MS"/>
                <a:cs typeface="Comic Sans MS"/>
                <a:sym typeface="Comic Sans MS"/>
              </a:rPr>
              <a:t>.</a:t>
            </a:r>
            <a:endParaRPr b="1"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Detta ska vi göra: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Prata om vad det finns för olika funktionsnedsättningar.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 en mindmap.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 undersökning. Förslagsvis, elev - personal. Låt eleverna använda sig av känslokartan för att visa hur de känner.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och reflektera över varför det är viktigt att människor får tillgång till hjälpmedel. Prata om att ingen ska diskrimineras. 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Comic Sans MS"/>
              <a:buAutoNum type="arabicPeriod"/>
            </a:pP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Avsluta</a:t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Tidsåtgång: </a:t>
            </a:r>
            <a:r>
              <a:rPr lang="sv" sz="11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 30 min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"/>
          <p:cNvSpPr txBox="1"/>
          <p:nvPr/>
        </p:nvSpPr>
        <p:spPr>
          <a:xfrm>
            <a:off x="246150" y="460875"/>
            <a:ext cx="8651700" cy="26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Det här ska vi göra idag: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Gör en mindmap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Undersöka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355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mic Sans MS"/>
              <a:buChar char="●"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Sammanfatta - Vad har vi lärt oss?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9" name="Google Shape;69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23100" y="136175"/>
            <a:ext cx="945850" cy="711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547025" y="1027400"/>
            <a:ext cx="1741225" cy="1021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2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5530259" y="2224437"/>
            <a:ext cx="1757991" cy="1034113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2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5542250" y="3441191"/>
            <a:ext cx="1741225" cy="10242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/>
          <p:nvPr/>
        </p:nvSpPr>
        <p:spPr>
          <a:xfrm>
            <a:off x="407575" y="317975"/>
            <a:ext cx="3781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tänker du på när du hör ordet funktionsnedsättning?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8" name="Google Shape;7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450" y="1630388"/>
            <a:ext cx="2282100" cy="1882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4"/>
          <p:cNvSpPr txBox="1"/>
          <p:nvPr/>
        </p:nvSpPr>
        <p:spPr>
          <a:xfrm>
            <a:off x="407575" y="317975"/>
            <a:ext cx="37812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sv" sz="20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Vad tänker du på när du hör ordet funktionsnedsättning?</a:t>
            </a:r>
            <a:endParaRPr b="0" i="0" sz="20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4" name="Google Shape;8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93450" y="1630388"/>
            <a:ext cx="2282100" cy="1882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406000" y="1630400"/>
            <a:ext cx="2282100" cy="18827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sv">
                <a:latin typeface="Comic Sans MS"/>
                <a:ea typeface="Comic Sans MS"/>
                <a:cs typeface="Comic Sans MS"/>
                <a:sym typeface="Comic Sans MS"/>
              </a:rPr>
              <a:t>Gör en mindmap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1" name="Google Shape;9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25425" y="1325075"/>
            <a:ext cx="4493150" cy="2635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38328" y="85153"/>
            <a:ext cx="4401600" cy="2607925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6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 ska vi uppleva olika funktionsnedsättningar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327353" y="71828"/>
            <a:ext cx="4401600" cy="2607925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7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Nu ska vi uppleva olika funktionsnedsättningar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4" name="Google Shape;104;p7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05" name="Google Shape;105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9851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6" name="Google Shape;106;p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84350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8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2" name="Google Shape;11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67425" y="185850"/>
            <a:ext cx="4209155" cy="2493900"/>
          </a:xfrm>
          <a:prstGeom prst="rect">
            <a:avLst/>
          </a:prstGeom>
          <a:noFill/>
          <a:ln>
            <a:noFill/>
          </a:ln>
        </p:spPr>
      </p:pic>
      <p:sp>
        <p:nvSpPr>
          <p:cNvPr id="113" name="Google Shape;113;p8"/>
          <p:cNvSpPr txBox="1"/>
          <p:nvPr/>
        </p:nvSpPr>
        <p:spPr>
          <a:xfrm>
            <a:off x="403025" y="3999150"/>
            <a:ext cx="54171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vara blind/ha synnedsättning med hjälp av ögonbindel. 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4" name="Google Shape;114;p8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5" name="Google Shape;115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9851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6" name="Google Shape;116;p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84350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/>
          <p:nvPr/>
        </p:nvSpPr>
        <p:spPr>
          <a:xfrm>
            <a:off x="403025" y="3999150"/>
            <a:ext cx="4479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2" name="Google Shape;122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558550" y="263700"/>
            <a:ext cx="4026875" cy="2385900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9"/>
          <p:cNvSpPr txBox="1"/>
          <p:nvPr/>
        </p:nvSpPr>
        <p:spPr>
          <a:xfrm>
            <a:off x="403025" y="3999150"/>
            <a:ext cx="54171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Testa på hur det känns att vara blind/ha synnedsättning med hjälp av ögonbindel.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Led din klasskamrat (träning i tillit) 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24" name="Google Shape;124;p9"/>
          <p:cNvSpPr txBox="1"/>
          <p:nvPr/>
        </p:nvSpPr>
        <p:spPr>
          <a:xfrm>
            <a:off x="7100425" y="1848450"/>
            <a:ext cx="2043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sv" sz="1400" u="none" cap="none" strike="noStrike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Berätta hur ni känner med hjälp av kommunikationskartan</a:t>
            </a:r>
            <a:endParaRPr b="0" i="0" sz="1400" u="none" cap="none" strike="noStrike"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25" name="Google Shape;125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769851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9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84350" y="2730850"/>
            <a:ext cx="1636225" cy="226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