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9" roundtripDataSignature="AMtx7mgrmq15p4a9PDn7ocC3p2h2wctPK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9" Type="http://customschemas.google.com/relationships/presentationmetadata" Target="metadata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2" name="Google Shape;16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9" name="Google Shape;16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" name="Google Shape;11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3" name="Google Shape;12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6" name="Google Shape;13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9" name="Google Shape;14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2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2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2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3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3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3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3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2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2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2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2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2" name="Google Shape;52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" name="Google Shape;53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8.png"/><Relationship Id="rId5" Type="http://schemas.openxmlformats.org/officeDocument/2006/relationships/image" Target="../media/image5.png"/><Relationship Id="rId6" Type="http://schemas.openxmlformats.org/officeDocument/2006/relationships/image" Target="../media/image2.png"/><Relationship Id="rId7" Type="http://schemas.openxmlformats.org/officeDocument/2006/relationships/image" Target="../media/image7.png"/><Relationship Id="rId8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1.png"/><Relationship Id="rId5" Type="http://schemas.openxmlformats.org/officeDocument/2006/relationships/image" Target="../media/image1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s://www.nsva.se/rad-och-tips/skola/vattenexperiment/gor-ett-eget-avloppsreningsverk/" TargetMode="External"/><Relationship Id="rId4" Type="http://schemas.openxmlformats.org/officeDocument/2006/relationships/hyperlink" Target="https://www.undp.org/sv/sweden" TargetMode="External"/><Relationship Id="rId5" Type="http://schemas.openxmlformats.org/officeDocument/2006/relationships/hyperlink" Target="http://xn--globalamlen-48a.se" TargetMode="External"/><Relationship Id="rId6" Type="http://schemas.openxmlformats.org/officeDocument/2006/relationships/hyperlink" Target="http://xn--globalamlen-48a.se" TargetMode="External"/><Relationship Id="rId7" Type="http://schemas.openxmlformats.org/officeDocument/2006/relationships/hyperlink" Target="https://eur03.safelinks.protection.outlook.com/?url=http%3A%2F%2Fwww.symbolbruket.se%2F&amp;data=04%7C01%7Cmatilda.carlsson%40undp.org%7C8c3230bc235540f3828608d9f615a46d%7Cb3e5db5e2944483799f57488ace54319%7C0%7C0%7C637811395070234930%7CUnknown%7CTWFpbGZsb3d8eyJWIjoiMC4wLjAwMDAiLCJQIjoiV2luMzIiLCJBTiI6Ik1haWwiLCJXVCI6Mn0%3D%7C3000&amp;sdata=8mA5q9zDUeQAzJBSKGjO2puyN8kJx8xDO3GDbmZoJyw%3D&amp;reserved=0" TargetMode="External"/><Relationship Id="rId8" Type="http://schemas.openxmlformats.org/officeDocument/2006/relationships/hyperlink" Target="https://eur03.safelinks.protection.outlook.com/?url=http%3A%2F%2Fwww.symbolbruket.se%2F&amp;data=04%7C01%7Cmatilda.carlsson%40undp.org%7C8c3230bc235540f3828608d9f615a46d%7Cb3e5db5e2944483799f57488ace54319%7C0%7C0%7C637811395070234930%7CUnknown%7CTWFpbGZsb3d8eyJWIjoiMC4wLjAwMDAiLCJQIjoiV2luMzIiLCJBTiI6Ik1haWwiLCJXVCI6Mn0%3D%7C3000&amp;sdata=8mA5q9zDUeQAzJBSKGjO2puyN8kJx8xDO3GDbmZoJyw%3D&amp;reserved=0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456" y="3469689"/>
            <a:ext cx="1381125" cy="113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65038" y="3468989"/>
            <a:ext cx="1381125" cy="1134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50650" y="3488200"/>
            <a:ext cx="1352550" cy="109639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"/>
          <p:cNvSpPr txBox="1"/>
          <p:nvPr/>
        </p:nvSpPr>
        <p:spPr>
          <a:xfrm>
            <a:off x="0" y="-52600"/>
            <a:ext cx="91440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b="0" i="0" lang="sv" sz="45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Dagens innehåll</a:t>
            </a:r>
            <a:endParaRPr b="0" i="0" sz="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" name="Google Shape;103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83878" y="3468988"/>
            <a:ext cx="1411902" cy="113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22403" y="3481363"/>
            <a:ext cx="1381125" cy="1110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305465" y="824600"/>
            <a:ext cx="4390285" cy="258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0200" y="577625"/>
            <a:ext cx="396240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76475" y="2985200"/>
            <a:ext cx="2526325" cy="14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75675" y="2985200"/>
            <a:ext cx="2526325" cy="149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72950" y="539950"/>
            <a:ext cx="396240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21324" y="3095825"/>
            <a:ext cx="2655925" cy="1570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sv">
                <a:latin typeface="Comic Sans MS"/>
                <a:ea typeface="Comic Sans MS"/>
                <a:cs typeface="Comic Sans MS"/>
                <a:sym typeface="Comic Sans MS"/>
              </a:rPr>
              <a:t>Till läraren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8" name="Google Shape;178;p12"/>
          <p:cNvSpPr txBox="1"/>
          <p:nvPr/>
        </p:nvSpPr>
        <p:spPr>
          <a:xfrm>
            <a:off x="408500" y="1131225"/>
            <a:ext cx="8423700" cy="41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sv" sz="13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Lektion 3</a:t>
            </a:r>
            <a:endParaRPr b="0" i="0" sz="13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sv" sz="9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Syfte</a:t>
            </a:r>
            <a:endParaRPr b="1" i="0" sz="9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sv" sz="9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Konkretisera hur vatten renas för att skapa ökad förståelse för eleverna varför vi måste vara rädda om vårt vatten.</a:t>
            </a:r>
            <a:endParaRPr b="0" i="0" sz="9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sv" sz="9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Metod: </a:t>
            </a:r>
            <a:endParaRPr b="1" i="0" sz="9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sv" sz="9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Repetera lektion 2 - vad lärde vi oss? Sätt upp bilder på vår mindmap. Låt eleverna vara delaktiga att klistra upp och prata om varje bild.</a:t>
            </a:r>
            <a:endParaRPr b="0" i="0" sz="9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sv" sz="9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Bildspel som förklarar vad vi ska göra.</a:t>
            </a:r>
            <a:endParaRPr b="0" i="0" sz="9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sv" sz="9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Jobba i par</a:t>
            </a:r>
            <a:endParaRPr b="0" i="0" sz="9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sv" sz="9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Praktiskt arbete - göra eget reningsverk  gemensam laboration. </a:t>
            </a:r>
            <a:endParaRPr b="0" i="0" sz="9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sv" sz="9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Sammanfatta lektionen</a:t>
            </a:r>
            <a:endParaRPr b="1" i="0" sz="9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sv" sz="9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Tidsåtgång</a:t>
            </a:r>
            <a:r>
              <a:rPr b="0" i="0" lang="sv" sz="9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  <a:endParaRPr b="0" i="0" sz="9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sv" sz="9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60 minuter</a:t>
            </a:r>
            <a:endParaRPr b="0" i="0" sz="9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sv" sz="9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Länkar: </a:t>
            </a:r>
            <a:r>
              <a:rPr b="0" i="0" lang="sv" sz="9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mer tips för reningsverk</a:t>
            </a:r>
            <a:endParaRPr b="0" i="0" sz="9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sv" sz="900" u="sng" cap="none" strike="noStrike">
                <a:solidFill>
                  <a:srgbClr val="1155CC"/>
                </a:solidFill>
                <a:latin typeface="Comic Sans MS"/>
                <a:ea typeface="Comic Sans MS"/>
                <a:cs typeface="Comic Sans MS"/>
                <a:sym typeface="Comic Sans M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https://www.nsva.se/rad-och-tips/skola/vattenexperiment/gor-ett-eget-avloppsreningsverk/</a:t>
            </a:r>
            <a:r>
              <a:rPr b="0" i="0" lang="sv" sz="900" u="none" cap="none" strike="noStrik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b="0" i="0" sz="900" u="none" cap="none" strike="noStrike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sv" sz="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Om materialet</a:t>
            </a:r>
            <a:endParaRPr b="1" sz="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 sz="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Materialet är framtaget av Henåns grundsärskola</a:t>
            </a:r>
            <a:endParaRPr sz="7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 sz="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Distribueras av </a:t>
            </a:r>
            <a:r>
              <a:rPr lang="sv" sz="7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UNDP Sverige</a:t>
            </a:r>
            <a:r>
              <a:rPr lang="sv" sz="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via</a:t>
            </a:r>
            <a:r>
              <a:rPr lang="sv" sz="700">
                <a:solidFill>
                  <a:schemeClr val="dk1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sv" sz="7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globalamålen.se</a:t>
            </a:r>
            <a:endParaRPr sz="700" u="sng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sv" sz="7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Widgitsymboler © Widgit Software/Symbolbruket AB 2022 |</a:t>
            </a:r>
            <a:r>
              <a:rPr lang="sv" sz="700">
                <a:solidFill>
                  <a:schemeClr val="dk1"/>
                </a:solidFill>
                <a:uFill>
                  <a:noFill/>
                </a:uFill>
                <a:latin typeface="Comic Sans MS"/>
                <a:ea typeface="Comic Sans MS"/>
                <a:cs typeface="Comic Sans MS"/>
                <a:sym typeface="Comic Sans M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r>
              <a:rPr lang="sv" sz="700" u="sng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www.symbolbruket.se</a:t>
            </a:r>
            <a:endParaRPr sz="1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153" y="534200"/>
            <a:ext cx="4832175" cy="282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408500" y="3686925"/>
            <a:ext cx="37812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sv" sz="1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Vad lärde vi oss förra lektionen?</a:t>
            </a:r>
            <a:endParaRPr b="0" i="0" sz="14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sv" sz="1400" u="none" cap="none" strike="noStrike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Nya ord?</a:t>
            </a:r>
            <a:endParaRPr b="0" i="0" sz="1400" u="none" cap="none" strike="noStrike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"/>
          <p:cNvSpPr txBox="1"/>
          <p:nvPr>
            <p:ph type="ctrTitle"/>
          </p:nvPr>
        </p:nvSpPr>
        <p:spPr>
          <a:xfrm>
            <a:off x="311700" y="744575"/>
            <a:ext cx="8520600" cy="129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sv">
                <a:latin typeface="Comic Sans MS"/>
                <a:ea typeface="Comic Sans MS"/>
                <a:cs typeface="Comic Sans MS"/>
                <a:sym typeface="Comic Sans MS"/>
              </a:rPr>
              <a:t>Dagens lektion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7" name="Google Shape;117;p3"/>
          <p:cNvSpPr txBox="1"/>
          <p:nvPr>
            <p:ph idx="1" type="subTitle"/>
          </p:nvPr>
        </p:nvSpPr>
        <p:spPr>
          <a:xfrm>
            <a:off x="311700" y="23254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b="1" lang="sv" sz="30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Laboration -rent vatten</a:t>
            </a:r>
            <a:endParaRPr b="1" sz="30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18" name="Google Shape;118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6600" y="3141838"/>
            <a:ext cx="20383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27200" y="3118013"/>
            <a:ext cx="2038350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08525" y="3118025"/>
            <a:ext cx="2705100" cy="1685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sv" sz="2400" u="sng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Genomgång av uppgiften</a:t>
            </a:r>
            <a:endParaRPr sz="2400" u="sng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6" name="Google Shape;126;p4"/>
          <p:cNvSpPr txBox="1"/>
          <p:nvPr>
            <p:ph idx="1" type="body"/>
          </p:nvPr>
        </p:nvSpPr>
        <p:spPr>
          <a:xfrm>
            <a:off x="311700" y="1592025"/>
            <a:ext cx="8520600" cy="31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ic Sans MS"/>
              <a:buAutoNum type="arabicPeriod"/>
            </a:pPr>
            <a:r>
              <a:rPr lang="sv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Hämta vatten från en vattenpöl</a:t>
            </a:r>
            <a:br>
              <a:rPr lang="sv">
                <a:latin typeface="Comic Sans MS"/>
                <a:ea typeface="Comic Sans MS"/>
                <a:cs typeface="Comic Sans MS"/>
                <a:sym typeface="Comic Sans MS"/>
              </a:rPr>
            </a:b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t/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27" name="Google Shape;127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34800" y="1347100"/>
            <a:ext cx="2152275" cy="285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 txBox="1"/>
          <p:nvPr>
            <p:ph idx="1" type="body"/>
          </p:nvPr>
        </p:nvSpPr>
        <p:spPr>
          <a:xfrm>
            <a:off x="311700" y="584050"/>
            <a:ext cx="8520600" cy="3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sv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2. Häll vattnet genom ett kaffefilter.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6050" y="1169800"/>
            <a:ext cx="2268625" cy="3015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sv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3. Reflektera över vad som hände med vattnet?  </a:t>
            </a:r>
            <a:r>
              <a:rPr lang="sv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9" name="Google Shape;13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08225" y="1290575"/>
            <a:ext cx="2130725" cy="28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0325" y="2113713"/>
            <a:ext cx="2526325" cy="149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sv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4. Krossa kol i en mortel. 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6" name="Google Shape;14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89100" y="1152475"/>
            <a:ext cx="3850975" cy="25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sv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5. Lägg det krossade kolet i ett kaffefilter.</a:t>
            </a:r>
            <a:br>
              <a:rPr lang="sv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SzPts val="1800"/>
              <a:buNone/>
            </a:pPr>
            <a:r>
              <a:rPr lang="sv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6. Häll vattnet genom kolet. 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2" name="Google Shape;15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39150" y="840075"/>
            <a:ext cx="2411950" cy="322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800"/>
              <a:buNone/>
            </a:pPr>
            <a:r>
              <a:rPr lang="sv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7. Reflektera över hur rent det blivit.  </a:t>
            </a:r>
            <a:endParaRPr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8" name="Google Shape;15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8425" y="623924"/>
            <a:ext cx="2618850" cy="35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00325" y="2189913"/>
            <a:ext cx="2526325" cy="149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