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Roboto"/>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17" roundtripDataSignature="AMtx7mgyUcZhPOu0PK2oOjC8Y7E17CtxF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oboto-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italic.fntdata"/><Relationship Id="rId14" Type="http://schemas.openxmlformats.org/officeDocument/2006/relationships/font" Target="fonts/Roboto-bold.fntdata"/><Relationship Id="rId17" Type="http://customschemas.google.com/relationships/presentationmetadata" Target="metadata"/><Relationship Id="rId16" Type="http://schemas.openxmlformats.org/officeDocument/2006/relationships/font" Target="fonts/Robo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6" name="Google Shape;66;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2" name="Google Shape;72;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4: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8" name="Google Shape;78;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8" name="Google Shape;88;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5" name="Google Shape;95;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1" name="Google Shape;101;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b="1" sz="2300">
              <a:solidFill>
                <a:srgbClr val="030303"/>
              </a:solidFill>
              <a:highlight>
                <a:srgbClr val="F9F9F9"/>
              </a:highlight>
              <a:latin typeface="Roboto"/>
              <a:ea typeface="Roboto"/>
              <a:cs typeface="Roboto"/>
              <a:sym typeface="Roboto"/>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9"/>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9"/>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8"/>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8"/>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47" name="Google Shape;47;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1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1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6" name="Google Shape;16;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11"/>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1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12"/>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3" name="Google Shape;23;p12"/>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4" name="Google Shape;24;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14"/>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14"/>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1" name="Google Shape;31;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5"/>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6"/>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6"/>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6"/>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6"/>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0" name="Google Shape;40;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7"/>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3" name="Google Shape;43;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9.png"/><Relationship Id="rId4" Type="http://schemas.openxmlformats.org/officeDocument/2006/relationships/image" Target="../media/image1.png"/><Relationship Id="rId10" Type="http://schemas.openxmlformats.org/officeDocument/2006/relationships/image" Target="../media/image8.png"/><Relationship Id="rId9" Type="http://schemas.openxmlformats.org/officeDocument/2006/relationships/image" Target="../media/image7.png"/><Relationship Id="rId5" Type="http://schemas.openxmlformats.org/officeDocument/2006/relationships/image" Target="../media/image2.png"/><Relationship Id="rId6" Type="http://schemas.openxmlformats.org/officeDocument/2006/relationships/image" Target="../media/image6.jpg"/><Relationship Id="rId7" Type="http://schemas.openxmlformats.org/officeDocument/2006/relationships/image" Target="../media/image11.png"/><Relationship Id="rId8"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0.png"/><Relationship Id="rId4" Type="http://schemas.openxmlformats.org/officeDocument/2006/relationships/image" Target="../media/image14.png"/><Relationship Id="rId5" Type="http://schemas.openxmlformats.org/officeDocument/2006/relationships/image" Target="../media/image19.png"/><Relationship Id="rId6" Type="http://schemas.openxmlformats.org/officeDocument/2006/relationships/image" Target="../media/image16.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5.png"/><Relationship Id="rId4" Type="http://schemas.openxmlformats.org/officeDocument/2006/relationships/image" Target="../media/image13.png"/><Relationship Id="rId5" Type="http://schemas.openxmlformats.org/officeDocument/2006/relationships/image" Target="../media/image1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5.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hyperlink" Target="https://www.1177.se/Stockholm/Fakta-och-rad/Sjukdomar/Funktionsnedsattning/" TargetMode="External"/><Relationship Id="rId4" Type="http://schemas.openxmlformats.org/officeDocument/2006/relationships/hyperlink" Target="https://www.undp.org/sv/sweden" TargetMode="External"/><Relationship Id="rId5" Type="http://schemas.openxmlformats.org/officeDocument/2006/relationships/hyperlink" Target="http://xn--globalamlen-48a.se" TargetMode="External"/><Relationship Id="rId6" Type="http://schemas.openxmlformats.org/officeDocument/2006/relationships/hyperlink" Target="http://xn--globalamlen-48a.se" TargetMode="External"/><Relationship Id="rId7" Type="http://schemas.openxmlformats.org/officeDocument/2006/relationships/hyperlink" Target="https://eur03.safelinks.protection.outlook.com/?url=http%3A%2F%2Fwww.symbolbruket.se%2F&amp;data=04%7C01%7Cmatilda.carlsson%40undp.org%7C8c3230bc235540f3828608d9f615a46d%7Cb3e5db5e2944483799f57488ace54319%7C0%7C0%7C637811395070234930%7CUnknown%7CTWFpbGZsb3d8eyJWIjoiMC4wLjAwMDAiLCJQIjoiV2luMzIiLCJBTiI6Ik1haWwiLCJXVCI6Mn0%3D%7C3000&amp;sdata=8mA5q9zDUeQAzJBSKGjO2puyN8kJx8xDO3GDbmZoJyw%3D&amp;reserved=0" TargetMode="External"/><Relationship Id="rId8" Type="http://schemas.openxmlformats.org/officeDocument/2006/relationships/hyperlink" Target="https://eur03.safelinks.protection.outlook.com/?url=http%3A%2F%2Fwww.symbolbruket.se%2F&amp;data=04%7C01%7Cmatilda.carlsson%40undp.org%7C8c3230bc235540f3828608d9f615a46d%7Cb3e5db5e2944483799f57488ace54319%7C0%7C0%7C637811395070234930%7CUnknown%7CTWFpbGZsb3d8eyJWIjoiMC4wLjAwMDAiLCJQIjoiV2luMzIiLCJBTiI6Ik1haWwiLCJXVCI6Mn0%3D%7C3000&amp;sdata=8mA5q9zDUeQAzJBSKGjO2puyN8kJx8xDO3GDbmZoJyw%3D&amp;reserved=0"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
          <p:cNvSpPr txBox="1"/>
          <p:nvPr>
            <p:ph type="ctrTitle"/>
          </p:nvPr>
        </p:nvSpPr>
        <p:spPr>
          <a:xfrm>
            <a:off x="0" y="-772775"/>
            <a:ext cx="9144000" cy="17289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5200"/>
              <a:buNone/>
            </a:pPr>
            <a:r>
              <a:rPr lang="sv">
                <a:latin typeface="Comic Sans MS"/>
                <a:ea typeface="Comic Sans MS"/>
                <a:cs typeface="Comic Sans MS"/>
                <a:sym typeface="Comic Sans MS"/>
              </a:rPr>
              <a:t>Dagens innehåll</a:t>
            </a:r>
            <a:endParaRPr>
              <a:latin typeface="Comic Sans MS"/>
              <a:ea typeface="Comic Sans MS"/>
              <a:cs typeface="Comic Sans MS"/>
              <a:sym typeface="Comic Sans MS"/>
            </a:endParaRPr>
          </a:p>
        </p:txBody>
      </p:sp>
      <p:pic>
        <p:nvPicPr>
          <p:cNvPr id="55" name="Google Shape;55;p1"/>
          <p:cNvPicPr preferRelativeResize="0"/>
          <p:nvPr/>
        </p:nvPicPr>
        <p:blipFill rotWithShape="1">
          <a:blip r:embed="rId3">
            <a:alphaModFix/>
          </a:blip>
          <a:srcRect b="0" l="0" r="0" t="0"/>
          <a:stretch/>
        </p:blipFill>
        <p:spPr>
          <a:xfrm>
            <a:off x="2138413" y="915563"/>
            <a:ext cx="4657725" cy="2524125"/>
          </a:xfrm>
          <a:prstGeom prst="rect">
            <a:avLst/>
          </a:prstGeom>
          <a:noFill/>
          <a:ln>
            <a:noFill/>
          </a:ln>
        </p:spPr>
      </p:pic>
      <p:sp>
        <p:nvSpPr>
          <p:cNvPr id="56" name="Google Shape;56;p1"/>
          <p:cNvSpPr/>
          <p:nvPr/>
        </p:nvSpPr>
        <p:spPr>
          <a:xfrm>
            <a:off x="2369325" y="1087575"/>
            <a:ext cx="4212300" cy="16266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highlight>
                <a:schemeClr val="lt1"/>
              </a:highlight>
              <a:latin typeface="Arial"/>
              <a:ea typeface="Arial"/>
              <a:cs typeface="Arial"/>
              <a:sym typeface="Arial"/>
            </a:endParaRPr>
          </a:p>
        </p:txBody>
      </p:sp>
      <p:pic>
        <p:nvPicPr>
          <p:cNvPr id="57" name="Google Shape;57;p1"/>
          <p:cNvPicPr preferRelativeResize="0"/>
          <p:nvPr/>
        </p:nvPicPr>
        <p:blipFill rotWithShape="1">
          <a:blip r:embed="rId4">
            <a:alphaModFix/>
          </a:blip>
          <a:srcRect b="0" l="0" r="0" t="0"/>
          <a:stretch/>
        </p:blipFill>
        <p:spPr>
          <a:xfrm>
            <a:off x="2312475" y="1198425"/>
            <a:ext cx="1393401" cy="1393401"/>
          </a:xfrm>
          <a:prstGeom prst="rect">
            <a:avLst/>
          </a:prstGeom>
          <a:noFill/>
          <a:ln>
            <a:noFill/>
          </a:ln>
        </p:spPr>
      </p:pic>
      <p:pic>
        <p:nvPicPr>
          <p:cNvPr id="58" name="Google Shape;58;p1"/>
          <p:cNvPicPr preferRelativeResize="0"/>
          <p:nvPr/>
        </p:nvPicPr>
        <p:blipFill rotWithShape="1">
          <a:blip r:embed="rId5">
            <a:alphaModFix/>
          </a:blip>
          <a:srcRect b="0" l="0" r="0" t="0"/>
          <a:stretch/>
        </p:blipFill>
        <p:spPr>
          <a:xfrm>
            <a:off x="3764838" y="1198425"/>
            <a:ext cx="1393401" cy="1393401"/>
          </a:xfrm>
          <a:prstGeom prst="rect">
            <a:avLst/>
          </a:prstGeom>
          <a:noFill/>
          <a:ln>
            <a:noFill/>
          </a:ln>
        </p:spPr>
      </p:pic>
      <p:pic>
        <p:nvPicPr>
          <p:cNvPr id="59" name="Google Shape;59;p1"/>
          <p:cNvPicPr preferRelativeResize="0"/>
          <p:nvPr/>
        </p:nvPicPr>
        <p:blipFill rotWithShape="1">
          <a:blip r:embed="rId6">
            <a:alphaModFix/>
          </a:blip>
          <a:srcRect b="0" l="0" r="0" t="0"/>
          <a:stretch/>
        </p:blipFill>
        <p:spPr>
          <a:xfrm>
            <a:off x="5217200" y="1194775"/>
            <a:ext cx="1412200" cy="1412200"/>
          </a:xfrm>
          <a:prstGeom prst="rect">
            <a:avLst/>
          </a:prstGeom>
          <a:noFill/>
          <a:ln>
            <a:noFill/>
          </a:ln>
        </p:spPr>
      </p:pic>
      <p:pic>
        <p:nvPicPr>
          <p:cNvPr id="60" name="Google Shape;60;p1"/>
          <p:cNvPicPr preferRelativeResize="0"/>
          <p:nvPr/>
        </p:nvPicPr>
        <p:blipFill rotWithShape="1">
          <a:blip r:embed="rId7">
            <a:alphaModFix/>
          </a:blip>
          <a:srcRect b="0" l="0" r="0" t="0"/>
          <a:stretch/>
        </p:blipFill>
        <p:spPr>
          <a:xfrm>
            <a:off x="866625" y="3761638"/>
            <a:ext cx="1445850" cy="1186600"/>
          </a:xfrm>
          <a:prstGeom prst="rect">
            <a:avLst/>
          </a:prstGeom>
          <a:noFill/>
          <a:ln>
            <a:noFill/>
          </a:ln>
        </p:spPr>
      </p:pic>
      <p:pic>
        <p:nvPicPr>
          <p:cNvPr id="61" name="Google Shape;61;p1"/>
          <p:cNvPicPr preferRelativeResize="0"/>
          <p:nvPr/>
        </p:nvPicPr>
        <p:blipFill rotWithShape="1">
          <a:blip r:embed="rId8">
            <a:alphaModFix/>
          </a:blip>
          <a:srcRect b="0" l="0" r="0" t="0"/>
          <a:stretch/>
        </p:blipFill>
        <p:spPr>
          <a:xfrm>
            <a:off x="2620700" y="3748950"/>
            <a:ext cx="1475039" cy="1211975"/>
          </a:xfrm>
          <a:prstGeom prst="rect">
            <a:avLst/>
          </a:prstGeom>
          <a:noFill/>
          <a:ln>
            <a:noFill/>
          </a:ln>
        </p:spPr>
      </p:pic>
      <p:pic>
        <p:nvPicPr>
          <p:cNvPr id="62" name="Google Shape;62;p1"/>
          <p:cNvPicPr preferRelativeResize="0"/>
          <p:nvPr/>
        </p:nvPicPr>
        <p:blipFill rotWithShape="1">
          <a:blip r:embed="rId9">
            <a:alphaModFix/>
          </a:blip>
          <a:srcRect b="0" l="0" r="0" t="0"/>
          <a:stretch/>
        </p:blipFill>
        <p:spPr>
          <a:xfrm>
            <a:off x="6530273" y="3757700"/>
            <a:ext cx="1475050" cy="1194470"/>
          </a:xfrm>
          <a:prstGeom prst="rect">
            <a:avLst/>
          </a:prstGeom>
          <a:noFill/>
          <a:ln>
            <a:noFill/>
          </a:ln>
        </p:spPr>
      </p:pic>
      <p:pic>
        <p:nvPicPr>
          <p:cNvPr id="63" name="Google Shape;63;p1"/>
          <p:cNvPicPr preferRelativeResize="0"/>
          <p:nvPr/>
        </p:nvPicPr>
        <p:blipFill rotWithShape="1">
          <a:blip r:embed="rId10">
            <a:alphaModFix/>
          </a:blip>
          <a:srcRect b="0" l="0" r="0" t="0"/>
          <a:stretch/>
        </p:blipFill>
        <p:spPr>
          <a:xfrm>
            <a:off x="4590085" y="3769526"/>
            <a:ext cx="1445850" cy="117082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pic>
        <p:nvPicPr>
          <p:cNvPr id="68" name="Google Shape;68;p2"/>
          <p:cNvPicPr preferRelativeResize="0"/>
          <p:nvPr/>
        </p:nvPicPr>
        <p:blipFill rotWithShape="1">
          <a:blip r:embed="rId3">
            <a:alphaModFix/>
          </a:blip>
          <a:srcRect b="0" l="0" r="0" t="0"/>
          <a:stretch/>
        </p:blipFill>
        <p:spPr>
          <a:xfrm>
            <a:off x="2132778" y="764275"/>
            <a:ext cx="4832175" cy="2827450"/>
          </a:xfrm>
          <a:prstGeom prst="rect">
            <a:avLst/>
          </a:prstGeom>
          <a:noFill/>
          <a:ln>
            <a:noFill/>
          </a:ln>
        </p:spPr>
      </p:pic>
      <p:sp>
        <p:nvSpPr>
          <p:cNvPr id="69" name="Google Shape;69;p2"/>
          <p:cNvSpPr txBox="1"/>
          <p:nvPr/>
        </p:nvSpPr>
        <p:spPr>
          <a:xfrm>
            <a:off x="708850" y="3818175"/>
            <a:ext cx="37812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sv" sz="1400" u="none" cap="none" strike="noStrike">
                <a:solidFill>
                  <a:srgbClr val="000000"/>
                </a:solidFill>
                <a:latin typeface="Comic Sans MS"/>
                <a:ea typeface="Comic Sans MS"/>
                <a:cs typeface="Comic Sans MS"/>
                <a:sym typeface="Comic Sans MS"/>
              </a:rPr>
              <a:t>Vad lärde vi oss förra lektionen?</a:t>
            </a:r>
            <a:endParaRPr b="0" i="0" sz="1400" u="none" cap="none" strike="noStrike">
              <a:solidFill>
                <a:srgbClr val="000000"/>
              </a:solidFill>
              <a:latin typeface="Comic Sans MS"/>
              <a:ea typeface="Comic Sans MS"/>
              <a:cs typeface="Comic Sans MS"/>
              <a:sym typeface="Comic Sans M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sv">
                <a:latin typeface="Comic Sans MS"/>
                <a:ea typeface="Comic Sans MS"/>
                <a:cs typeface="Comic Sans MS"/>
                <a:sym typeface="Comic Sans MS"/>
              </a:rPr>
              <a:t>Prata om mindmap</a:t>
            </a:r>
            <a:endParaRPr>
              <a:latin typeface="Comic Sans MS"/>
              <a:ea typeface="Comic Sans MS"/>
              <a:cs typeface="Comic Sans MS"/>
              <a:sym typeface="Comic Sans MS"/>
            </a:endParaRPr>
          </a:p>
        </p:txBody>
      </p:sp>
      <p:pic>
        <p:nvPicPr>
          <p:cNvPr id="75" name="Google Shape;75;p3"/>
          <p:cNvPicPr preferRelativeResize="0"/>
          <p:nvPr/>
        </p:nvPicPr>
        <p:blipFill rotWithShape="1">
          <a:blip r:embed="rId3">
            <a:alphaModFix/>
          </a:blip>
          <a:srcRect b="0" l="0" r="0" t="0"/>
          <a:stretch/>
        </p:blipFill>
        <p:spPr>
          <a:xfrm>
            <a:off x="2325425" y="1325075"/>
            <a:ext cx="4493150" cy="26358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pic>
        <p:nvPicPr>
          <p:cNvPr id="80" name="Google Shape;80;p4"/>
          <p:cNvPicPr preferRelativeResize="0"/>
          <p:nvPr/>
        </p:nvPicPr>
        <p:blipFill rotWithShape="1">
          <a:blip r:embed="rId3">
            <a:alphaModFix/>
          </a:blip>
          <a:srcRect b="0" l="0" r="0" t="0"/>
          <a:stretch/>
        </p:blipFill>
        <p:spPr>
          <a:xfrm>
            <a:off x="3823100" y="136175"/>
            <a:ext cx="945850" cy="711775"/>
          </a:xfrm>
          <a:prstGeom prst="rect">
            <a:avLst/>
          </a:prstGeom>
          <a:noFill/>
          <a:ln>
            <a:noFill/>
          </a:ln>
        </p:spPr>
      </p:pic>
      <p:sp>
        <p:nvSpPr>
          <p:cNvPr id="81" name="Google Shape;81;p4"/>
          <p:cNvSpPr txBox="1"/>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p>
            <a:pPr indent="0" lvl="0" marL="0" marR="0" rtl="0" algn="l">
              <a:lnSpc>
                <a:spcPct val="100000"/>
              </a:lnSpc>
              <a:spcBef>
                <a:spcPts val="0"/>
              </a:spcBef>
              <a:spcAft>
                <a:spcPts val="0"/>
              </a:spcAft>
              <a:buClr>
                <a:srgbClr val="000000"/>
              </a:buClr>
              <a:buSzPts val="2400"/>
              <a:buFont typeface="Arial"/>
              <a:buNone/>
            </a:pPr>
            <a:r>
              <a:rPr b="0" i="0" lang="sv" sz="2400" u="sng" cap="none" strike="noStrike">
                <a:solidFill>
                  <a:schemeClr val="dk1"/>
                </a:solidFill>
                <a:latin typeface="Comic Sans MS"/>
                <a:ea typeface="Comic Sans MS"/>
                <a:cs typeface="Comic Sans MS"/>
                <a:sym typeface="Comic Sans MS"/>
              </a:rPr>
              <a:t>Genomgång av uppgiften</a:t>
            </a:r>
            <a:endParaRPr b="0" i="0" sz="2400" u="sng" cap="none" strike="noStrike">
              <a:solidFill>
                <a:schemeClr val="dk1"/>
              </a:solidFill>
              <a:latin typeface="Comic Sans MS"/>
              <a:ea typeface="Comic Sans MS"/>
              <a:cs typeface="Comic Sans MS"/>
              <a:sym typeface="Comic Sans MS"/>
            </a:endParaRPr>
          </a:p>
        </p:txBody>
      </p:sp>
      <p:sp>
        <p:nvSpPr>
          <p:cNvPr id="82" name="Google Shape;82;p4"/>
          <p:cNvSpPr txBox="1"/>
          <p:nvPr/>
        </p:nvSpPr>
        <p:spPr>
          <a:xfrm>
            <a:off x="311700" y="3877850"/>
            <a:ext cx="6402900" cy="1200000"/>
          </a:xfrm>
          <a:prstGeom prst="rect">
            <a:avLst/>
          </a:prstGeom>
          <a:noFill/>
          <a:ln>
            <a:noFill/>
          </a:ln>
        </p:spPr>
        <p:txBody>
          <a:bodyPr anchorCtr="0" anchor="t" bIns="91425" lIns="91425" spcFirstLastPara="1" rIns="91425" wrap="square" tIns="91425">
            <a:normAutofit fontScale="92500"/>
          </a:bodyPr>
          <a:lstStyle/>
          <a:p>
            <a:pPr indent="-334327" lvl="0" marL="457200" marR="0" rtl="0" algn="l">
              <a:lnSpc>
                <a:spcPct val="115000"/>
              </a:lnSpc>
              <a:spcBef>
                <a:spcPts val="0"/>
              </a:spcBef>
              <a:spcAft>
                <a:spcPts val="0"/>
              </a:spcAft>
              <a:buClr>
                <a:srgbClr val="030303"/>
              </a:buClr>
              <a:buSzPct val="100000"/>
              <a:buFont typeface="Comic Sans MS"/>
              <a:buAutoNum type="arabicPeriod"/>
            </a:pPr>
            <a:r>
              <a:rPr b="0" i="0" lang="sv" sz="1800" u="none" cap="none" strike="noStrike">
                <a:solidFill>
                  <a:srgbClr val="030303"/>
                </a:solidFill>
                <a:latin typeface="Comic Sans MS"/>
                <a:ea typeface="Comic Sans MS"/>
                <a:cs typeface="Comic Sans MS"/>
                <a:sym typeface="Comic Sans MS"/>
              </a:rPr>
              <a:t>Måla en katt. Färglägg stencilen eller använd din fantasi</a:t>
            </a:r>
            <a:endParaRPr b="0" i="0" sz="1800" u="none" cap="none" strike="noStrike">
              <a:solidFill>
                <a:srgbClr val="030303"/>
              </a:solidFill>
              <a:latin typeface="Comic Sans MS"/>
              <a:ea typeface="Comic Sans MS"/>
              <a:cs typeface="Comic Sans MS"/>
              <a:sym typeface="Comic Sans MS"/>
            </a:endParaRPr>
          </a:p>
          <a:p>
            <a:pPr indent="-334327" lvl="0" marL="457200" marR="0" rtl="0" algn="l">
              <a:lnSpc>
                <a:spcPct val="115000"/>
              </a:lnSpc>
              <a:spcBef>
                <a:spcPts val="0"/>
              </a:spcBef>
              <a:spcAft>
                <a:spcPts val="0"/>
              </a:spcAft>
              <a:buClr>
                <a:srgbClr val="030303"/>
              </a:buClr>
              <a:buSzPct val="100000"/>
              <a:buFont typeface="Comic Sans MS"/>
              <a:buAutoNum type="arabicPeriod"/>
            </a:pPr>
            <a:r>
              <a:rPr b="0" i="0" lang="sv" sz="1800" u="none" cap="none" strike="noStrike">
                <a:solidFill>
                  <a:srgbClr val="030303"/>
                </a:solidFill>
                <a:latin typeface="Comic Sans MS"/>
                <a:ea typeface="Comic Sans MS"/>
                <a:cs typeface="Comic Sans MS"/>
                <a:sym typeface="Comic Sans MS"/>
              </a:rPr>
              <a:t>Klipp ut katten</a:t>
            </a:r>
            <a:endParaRPr b="0" i="0" sz="1800" u="none" cap="none" strike="noStrike">
              <a:solidFill>
                <a:srgbClr val="595959"/>
              </a:solidFill>
              <a:latin typeface="Comic Sans MS"/>
              <a:ea typeface="Comic Sans MS"/>
              <a:cs typeface="Comic Sans MS"/>
              <a:sym typeface="Comic Sans MS"/>
            </a:endParaRPr>
          </a:p>
          <a:p>
            <a:pPr indent="0" lvl="0" marL="457200" marR="0" rtl="0" algn="l">
              <a:lnSpc>
                <a:spcPct val="115000"/>
              </a:lnSpc>
              <a:spcBef>
                <a:spcPts val="1200"/>
              </a:spcBef>
              <a:spcAft>
                <a:spcPts val="1200"/>
              </a:spcAft>
              <a:buClr>
                <a:srgbClr val="000000"/>
              </a:buClr>
              <a:buSzPct val="100000"/>
              <a:buFont typeface="Arial"/>
              <a:buNone/>
            </a:pPr>
            <a:r>
              <a:t/>
            </a:r>
            <a:endParaRPr b="0" i="0" sz="1800" u="none" cap="none" strike="noStrike">
              <a:solidFill>
                <a:srgbClr val="595959"/>
              </a:solidFill>
              <a:latin typeface="Comic Sans MS"/>
              <a:ea typeface="Comic Sans MS"/>
              <a:cs typeface="Comic Sans MS"/>
              <a:sym typeface="Comic Sans MS"/>
            </a:endParaRPr>
          </a:p>
        </p:txBody>
      </p:sp>
      <p:pic>
        <p:nvPicPr>
          <p:cNvPr id="83" name="Google Shape;83;p4"/>
          <p:cNvPicPr preferRelativeResize="0"/>
          <p:nvPr/>
        </p:nvPicPr>
        <p:blipFill rotWithShape="1">
          <a:blip r:embed="rId4">
            <a:alphaModFix/>
          </a:blip>
          <a:srcRect b="0" l="0" r="0" t="0"/>
          <a:stretch/>
        </p:blipFill>
        <p:spPr>
          <a:xfrm>
            <a:off x="6732300" y="2810622"/>
            <a:ext cx="2226600" cy="1067232"/>
          </a:xfrm>
          <a:prstGeom prst="rect">
            <a:avLst/>
          </a:prstGeom>
          <a:noFill/>
          <a:ln>
            <a:noFill/>
          </a:ln>
        </p:spPr>
      </p:pic>
      <p:pic>
        <p:nvPicPr>
          <p:cNvPr id="84" name="Google Shape;84;p4"/>
          <p:cNvPicPr preferRelativeResize="0"/>
          <p:nvPr/>
        </p:nvPicPr>
        <p:blipFill rotWithShape="1">
          <a:blip r:embed="rId5">
            <a:alphaModFix/>
          </a:blip>
          <a:srcRect b="0" l="0" r="0" t="0"/>
          <a:stretch/>
        </p:blipFill>
        <p:spPr>
          <a:xfrm>
            <a:off x="7011525" y="3877855"/>
            <a:ext cx="1323975" cy="1285875"/>
          </a:xfrm>
          <a:prstGeom prst="rect">
            <a:avLst/>
          </a:prstGeom>
          <a:noFill/>
          <a:ln>
            <a:noFill/>
          </a:ln>
        </p:spPr>
      </p:pic>
      <p:pic>
        <p:nvPicPr>
          <p:cNvPr id="85" name="Google Shape;85;p4"/>
          <p:cNvPicPr preferRelativeResize="0"/>
          <p:nvPr/>
        </p:nvPicPr>
        <p:blipFill rotWithShape="1">
          <a:blip r:embed="rId6">
            <a:alphaModFix/>
          </a:blip>
          <a:srcRect b="0" l="0" r="0" t="0"/>
          <a:stretch/>
        </p:blipFill>
        <p:spPr>
          <a:xfrm>
            <a:off x="2736037" y="1075975"/>
            <a:ext cx="3671925" cy="27436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pic>
        <p:nvPicPr>
          <p:cNvPr id="90" name="Google Shape;90;p5"/>
          <p:cNvPicPr preferRelativeResize="0"/>
          <p:nvPr/>
        </p:nvPicPr>
        <p:blipFill rotWithShape="1">
          <a:blip r:embed="rId3">
            <a:alphaModFix/>
          </a:blip>
          <a:srcRect b="0" l="0" r="0" t="0"/>
          <a:stretch/>
        </p:blipFill>
        <p:spPr>
          <a:xfrm>
            <a:off x="2511000" y="561200"/>
            <a:ext cx="3962400" cy="2343150"/>
          </a:xfrm>
          <a:prstGeom prst="rect">
            <a:avLst/>
          </a:prstGeom>
          <a:noFill/>
          <a:ln>
            <a:noFill/>
          </a:ln>
        </p:spPr>
      </p:pic>
      <p:pic>
        <p:nvPicPr>
          <p:cNvPr id="91" name="Google Shape;91;p5"/>
          <p:cNvPicPr preferRelativeResize="0"/>
          <p:nvPr/>
        </p:nvPicPr>
        <p:blipFill rotWithShape="1">
          <a:blip r:embed="rId4">
            <a:alphaModFix/>
          </a:blip>
          <a:srcRect b="0" l="0" r="0" t="0"/>
          <a:stretch/>
        </p:blipFill>
        <p:spPr>
          <a:xfrm>
            <a:off x="1783300" y="3015350"/>
            <a:ext cx="2526325" cy="1493925"/>
          </a:xfrm>
          <a:prstGeom prst="rect">
            <a:avLst/>
          </a:prstGeom>
          <a:noFill/>
          <a:ln>
            <a:noFill/>
          </a:ln>
        </p:spPr>
      </p:pic>
      <p:pic>
        <p:nvPicPr>
          <p:cNvPr id="92" name="Google Shape;92;p5"/>
          <p:cNvPicPr preferRelativeResize="0"/>
          <p:nvPr/>
        </p:nvPicPr>
        <p:blipFill rotWithShape="1">
          <a:blip r:embed="rId5">
            <a:alphaModFix/>
          </a:blip>
          <a:srcRect b="0" l="0" r="0" t="0"/>
          <a:stretch/>
        </p:blipFill>
        <p:spPr>
          <a:xfrm>
            <a:off x="4430125" y="3015350"/>
            <a:ext cx="2526325" cy="14939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pic>
        <p:nvPicPr>
          <p:cNvPr id="97" name="Google Shape;97;p6"/>
          <p:cNvPicPr preferRelativeResize="0"/>
          <p:nvPr/>
        </p:nvPicPr>
        <p:blipFill rotWithShape="1">
          <a:blip r:embed="rId3">
            <a:alphaModFix/>
          </a:blip>
          <a:srcRect b="0" l="0" r="0" t="0"/>
          <a:stretch/>
        </p:blipFill>
        <p:spPr>
          <a:xfrm>
            <a:off x="2372950" y="539950"/>
            <a:ext cx="3962400" cy="2343150"/>
          </a:xfrm>
          <a:prstGeom prst="rect">
            <a:avLst/>
          </a:prstGeom>
          <a:noFill/>
          <a:ln>
            <a:noFill/>
          </a:ln>
        </p:spPr>
      </p:pic>
      <p:pic>
        <p:nvPicPr>
          <p:cNvPr id="98" name="Google Shape;98;p6"/>
          <p:cNvPicPr preferRelativeResize="0"/>
          <p:nvPr/>
        </p:nvPicPr>
        <p:blipFill rotWithShape="1">
          <a:blip r:embed="rId4">
            <a:alphaModFix/>
          </a:blip>
          <a:srcRect b="0" l="0" r="0" t="0"/>
          <a:stretch/>
        </p:blipFill>
        <p:spPr>
          <a:xfrm>
            <a:off x="3121324" y="3095825"/>
            <a:ext cx="2655925" cy="15705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7"/>
          <p:cNvSpPr txBox="1"/>
          <p:nvPr/>
        </p:nvSpPr>
        <p:spPr>
          <a:xfrm>
            <a:off x="408175" y="644025"/>
            <a:ext cx="8520600" cy="572700"/>
          </a:xfrm>
          <a:prstGeom prst="rect">
            <a:avLst/>
          </a:prstGeom>
          <a:noFill/>
          <a:ln>
            <a:noFill/>
          </a:ln>
        </p:spPr>
        <p:txBody>
          <a:bodyPr anchorCtr="0" anchor="t" bIns="91425" lIns="91425" spcFirstLastPara="1" rIns="91425" wrap="square" tIns="91425">
            <a:normAutofit lnSpcReduction="10000"/>
          </a:bodyPr>
          <a:lstStyle/>
          <a:p>
            <a:pPr indent="0" lvl="0" marL="0" marR="0" rtl="0" algn="l">
              <a:lnSpc>
                <a:spcPct val="100000"/>
              </a:lnSpc>
              <a:spcBef>
                <a:spcPts val="0"/>
              </a:spcBef>
              <a:spcAft>
                <a:spcPts val="0"/>
              </a:spcAft>
              <a:buClr>
                <a:srgbClr val="000000"/>
              </a:buClr>
              <a:buSzPts val="2800"/>
              <a:buFont typeface="Arial"/>
              <a:buNone/>
            </a:pPr>
            <a:r>
              <a:rPr b="0" i="0" lang="sv" sz="2800" u="none" cap="none" strike="noStrike">
                <a:solidFill>
                  <a:srgbClr val="000000"/>
                </a:solidFill>
                <a:latin typeface="Comic Sans MS"/>
                <a:ea typeface="Comic Sans MS"/>
                <a:cs typeface="Comic Sans MS"/>
                <a:sym typeface="Comic Sans MS"/>
              </a:rPr>
              <a:t>Till läraren:</a:t>
            </a:r>
            <a:endParaRPr b="0" i="0" sz="2800" u="none" cap="none" strike="noStrike">
              <a:solidFill>
                <a:srgbClr val="000000"/>
              </a:solidFill>
              <a:latin typeface="Comic Sans MS"/>
              <a:ea typeface="Comic Sans MS"/>
              <a:cs typeface="Comic Sans MS"/>
              <a:sym typeface="Comic Sans MS"/>
            </a:endParaRPr>
          </a:p>
        </p:txBody>
      </p:sp>
      <p:sp>
        <p:nvSpPr>
          <p:cNvPr id="104" name="Google Shape;104;p7"/>
          <p:cNvSpPr txBox="1"/>
          <p:nvPr/>
        </p:nvSpPr>
        <p:spPr>
          <a:xfrm>
            <a:off x="408175" y="1351475"/>
            <a:ext cx="8520600" cy="3416400"/>
          </a:xfrm>
          <a:prstGeom prst="rect">
            <a:avLst/>
          </a:prstGeom>
          <a:noFill/>
          <a:ln>
            <a:noFill/>
          </a:ln>
        </p:spPr>
        <p:txBody>
          <a:bodyPr anchorCtr="0" anchor="t" bIns="91425" lIns="91425" spcFirstLastPara="1" rIns="91425" wrap="square" tIns="91425">
            <a:normAutofit fontScale="92500" lnSpcReduction="20000"/>
          </a:bodyPr>
          <a:lstStyle/>
          <a:p>
            <a:pPr indent="0" lvl="0" marL="0" marR="0" rtl="0" algn="l">
              <a:lnSpc>
                <a:spcPct val="115000"/>
              </a:lnSpc>
              <a:spcBef>
                <a:spcPts val="0"/>
              </a:spcBef>
              <a:spcAft>
                <a:spcPts val="0"/>
              </a:spcAft>
              <a:buClr>
                <a:srgbClr val="000000"/>
              </a:buClr>
              <a:buSzPct val="100000"/>
              <a:buFont typeface="Arial"/>
              <a:buNone/>
            </a:pPr>
            <a:r>
              <a:rPr b="0" i="0" lang="sv" sz="1300" u="none" cap="none" strike="noStrike">
                <a:solidFill>
                  <a:srgbClr val="000000"/>
                </a:solidFill>
                <a:latin typeface="Comic Sans MS"/>
                <a:ea typeface="Comic Sans MS"/>
                <a:cs typeface="Comic Sans MS"/>
                <a:sym typeface="Comic Sans MS"/>
              </a:rPr>
              <a:t>Lektion 3</a:t>
            </a:r>
            <a:endParaRPr b="0" i="0" sz="1300" u="none" cap="none" strike="noStrike">
              <a:solidFill>
                <a:srgbClr val="000000"/>
              </a:solidFill>
              <a:latin typeface="Comic Sans MS"/>
              <a:ea typeface="Comic Sans MS"/>
              <a:cs typeface="Comic Sans MS"/>
              <a:sym typeface="Comic Sans MS"/>
            </a:endParaRPr>
          </a:p>
          <a:p>
            <a:pPr indent="0" lvl="0" marL="0" marR="0" rtl="0" algn="l">
              <a:lnSpc>
                <a:spcPct val="115000"/>
              </a:lnSpc>
              <a:spcBef>
                <a:spcPts val="0"/>
              </a:spcBef>
              <a:spcAft>
                <a:spcPts val="0"/>
              </a:spcAft>
              <a:buClr>
                <a:srgbClr val="000000"/>
              </a:buClr>
              <a:buSzPct val="100000"/>
              <a:buFont typeface="Arial"/>
              <a:buNone/>
            </a:pPr>
            <a:r>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15000"/>
              </a:lnSpc>
              <a:spcBef>
                <a:spcPts val="0"/>
              </a:spcBef>
              <a:spcAft>
                <a:spcPts val="0"/>
              </a:spcAft>
              <a:buClr>
                <a:schemeClr val="dk1"/>
              </a:buClr>
              <a:buSzPct val="100000"/>
              <a:buFont typeface="Arial"/>
              <a:buNone/>
            </a:pPr>
            <a:r>
              <a:rPr b="1" i="0" lang="sv" sz="1100" u="none" cap="none" strike="noStrike">
                <a:solidFill>
                  <a:schemeClr val="dk1"/>
                </a:solidFill>
                <a:latin typeface="Comic Sans MS"/>
                <a:ea typeface="Comic Sans MS"/>
                <a:cs typeface="Comic Sans MS"/>
                <a:sym typeface="Comic Sans MS"/>
              </a:rPr>
              <a:t>Syfte: </a:t>
            </a:r>
            <a:r>
              <a:rPr b="0" i="0" lang="sv" sz="1100" u="none" cap="none" strike="noStrike">
                <a:solidFill>
                  <a:schemeClr val="dk1"/>
                </a:solidFill>
                <a:latin typeface="Comic Sans MS"/>
                <a:ea typeface="Comic Sans MS"/>
                <a:cs typeface="Comic Sans MS"/>
                <a:sym typeface="Comic Sans MS"/>
              </a:rPr>
              <a:t>Ge eleverna en </a:t>
            </a:r>
            <a:r>
              <a:rPr b="0" i="0" lang="sv" sz="1200" u="none" cap="none" strike="noStrike">
                <a:solidFill>
                  <a:srgbClr val="222222"/>
                </a:solidFill>
                <a:highlight>
                  <a:srgbClr val="FFFFFF"/>
                </a:highlight>
                <a:latin typeface="Comic Sans MS"/>
                <a:ea typeface="Comic Sans MS"/>
                <a:cs typeface="Comic Sans MS"/>
                <a:sym typeface="Comic Sans MS"/>
              </a:rPr>
              <a:t>ökad förståelse för att barns liv kan se olika ut.</a:t>
            </a:r>
            <a:endParaRPr b="0" i="0" sz="1200" u="none" cap="none" strike="noStrike">
              <a:solidFill>
                <a:srgbClr val="222222"/>
              </a:solidFill>
              <a:highlight>
                <a:srgbClr val="FFFFFF"/>
              </a:highlight>
              <a:latin typeface="Comic Sans MS"/>
              <a:ea typeface="Comic Sans MS"/>
              <a:cs typeface="Comic Sans MS"/>
              <a:sym typeface="Comic Sans MS"/>
            </a:endParaRPr>
          </a:p>
          <a:p>
            <a:pPr indent="0" lvl="0" marL="0" marR="0" rtl="0" algn="l">
              <a:lnSpc>
                <a:spcPct val="115000"/>
              </a:lnSpc>
              <a:spcBef>
                <a:spcPts val="0"/>
              </a:spcBef>
              <a:spcAft>
                <a:spcPts val="0"/>
              </a:spcAft>
              <a:buClr>
                <a:schemeClr val="dk1"/>
              </a:buClr>
              <a:buSzPct val="100000"/>
              <a:buFont typeface="Arial"/>
              <a:buNone/>
            </a:pPr>
            <a:r>
              <a:t/>
            </a:r>
            <a:endParaRPr b="0" i="0" sz="1100" u="none" cap="none" strike="noStrike">
              <a:solidFill>
                <a:schemeClr val="dk1"/>
              </a:solidFill>
              <a:latin typeface="Comic Sans MS"/>
              <a:ea typeface="Comic Sans MS"/>
              <a:cs typeface="Comic Sans MS"/>
              <a:sym typeface="Comic Sans MS"/>
            </a:endParaRPr>
          </a:p>
          <a:p>
            <a:pPr indent="0" lvl="0" marL="0" marR="0" rtl="0" algn="l">
              <a:lnSpc>
                <a:spcPct val="115000"/>
              </a:lnSpc>
              <a:spcBef>
                <a:spcPts val="0"/>
              </a:spcBef>
              <a:spcAft>
                <a:spcPts val="0"/>
              </a:spcAft>
              <a:buClr>
                <a:schemeClr val="dk1"/>
              </a:buClr>
              <a:buSzPct val="100000"/>
              <a:buFont typeface="Arial"/>
              <a:buNone/>
            </a:pPr>
            <a:r>
              <a:rPr b="1" i="0" lang="sv" sz="1100" u="none" cap="none" strike="noStrike">
                <a:solidFill>
                  <a:schemeClr val="dk1"/>
                </a:solidFill>
                <a:latin typeface="Comic Sans MS"/>
                <a:ea typeface="Comic Sans MS"/>
                <a:cs typeface="Comic Sans MS"/>
                <a:sym typeface="Comic Sans MS"/>
              </a:rPr>
              <a:t>Metod: </a:t>
            </a:r>
            <a:endParaRPr b="1" i="0" sz="1100" u="none" cap="none" strike="noStrike">
              <a:solidFill>
                <a:schemeClr val="dk1"/>
              </a:solidFill>
              <a:latin typeface="Comic Sans MS"/>
              <a:ea typeface="Comic Sans MS"/>
              <a:cs typeface="Comic Sans MS"/>
              <a:sym typeface="Comic Sans MS"/>
            </a:endParaRPr>
          </a:p>
          <a:p>
            <a:pPr indent="0" lvl="0" marL="0" marR="0" rtl="0" algn="l">
              <a:lnSpc>
                <a:spcPct val="115000"/>
              </a:lnSpc>
              <a:spcBef>
                <a:spcPts val="0"/>
              </a:spcBef>
              <a:spcAft>
                <a:spcPts val="0"/>
              </a:spcAft>
              <a:buClr>
                <a:srgbClr val="000000"/>
              </a:buClr>
              <a:buSzPct val="100000"/>
              <a:buFont typeface="Arial"/>
              <a:buNone/>
            </a:pPr>
            <a:r>
              <a:rPr b="0" i="0" lang="sv" sz="1100" u="none" cap="none" strike="noStrike">
                <a:solidFill>
                  <a:srgbClr val="222222"/>
                </a:solidFill>
                <a:latin typeface="Comic Sans MS"/>
                <a:ea typeface="Comic Sans MS"/>
                <a:cs typeface="Comic Sans MS"/>
                <a:sym typeface="Comic Sans MS"/>
              </a:rPr>
              <a:t>Utgå från barnkonventionen och prata om olika levnadsvillkor. Samtala med barnen kring funktionsnedsättning och förtydliga begreppet. Kan göras med hjälp av definition av </a:t>
            </a:r>
            <a:r>
              <a:rPr b="0" i="0" lang="sv" sz="1100" u="sng" cap="none" strike="noStrike">
                <a:solidFill>
                  <a:srgbClr val="004C81"/>
                </a:solidFill>
                <a:latin typeface="Comic Sans MS"/>
                <a:ea typeface="Comic Sans MS"/>
                <a:cs typeface="Comic Sans MS"/>
                <a:sym typeface="Comic Sans MS"/>
                <a:hlinkClick r:id="rId3">
                  <a:extLst>
                    <a:ext uri="{A12FA001-AC4F-418D-AE19-62706E023703}">
                      <ahyp:hlinkClr val="tx"/>
                    </a:ext>
                  </a:extLst>
                </a:hlinkClick>
              </a:rPr>
              <a:t>Vårdguiden</a:t>
            </a:r>
            <a:r>
              <a:rPr b="0" i="0" lang="sv" sz="1100" u="none" cap="none" strike="noStrike">
                <a:solidFill>
                  <a:srgbClr val="222222"/>
                </a:solidFill>
                <a:latin typeface="Comic Sans MS"/>
                <a:ea typeface="Comic Sans MS"/>
                <a:cs typeface="Comic Sans MS"/>
                <a:sym typeface="Comic Sans MS"/>
              </a:rPr>
              <a:t>.</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15000"/>
              </a:lnSpc>
              <a:spcBef>
                <a:spcPts val="0"/>
              </a:spcBef>
              <a:spcAft>
                <a:spcPts val="0"/>
              </a:spcAft>
              <a:buClr>
                <a:srgbClr val="000000"/>
              </a:buClr>
              <a:buSzPct val="100000"/>
              <a:buFont typeface="Arial"/>
              <a:buNone/>
            </a:pPr>
            <a:r>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15000"/>
              </a:lnSpc>
              <a:spcBef>
                <a:spcPts val="0"/>
              </a:spcBef>
              <a:spcAft>
                <a:spcPts val="0"/>
              </a:spcAft>
              <a:buClr>
                <a:srgbClr val="000000"/>
              </a:buClr>
              <a:buSzPct val="100000"/>
              <a:buFont typeface="Arial"/>
              <a:buNone/>
            </a:pPr>
            <a:r>
              <a:rPr b="0" i="0" lang="sv" sz="1100" u="none" cap="none" strike="noStrike">
                <a:solidFill>
                  <a:srgbClr val="000000"/>
                </a:solidFill>
                <a:latin typeface="Comic Sans MS"/>
                <a:ea typeface="Comic Sans MS"/>
                <a:cs typeface="Comic Sans MS"/>
                <a:sym typeface="Comic Sans MS"/>
              </a:rPr>
              <a:t>Detta ska vi göra:</a:t>
            </a:r>
            <a:endParaRPr b="0" i="0" sz="1100" u="none" cap="none" strike="noStrike">
              <a:solidFill>
                <a:srgbClr val="000000"/>
              </a:solidFill>
              <a:latin typeface="Comic Sans MS"/>
              <a:ea typeface="Comic Sans MS"/>
              <a:cs typeface="Comic Sans MS"/>
              <a:sym typeface="Comic Sans MS"/>
            </a:endParaRPr>
          </a:p>
          <a:p>
            <a:pPr indent="-293211" lvl="0" marL="457200" marR="0" rtl="0" algn="l">
              <a:lnSpc>
                <a:spcPct val="115000"/>
              </a:lnSpc>
              <a:spcBef>
                <a:spcPts val="0"/>
              </a:spcBef>
              <a:spcAft>
                <a:spcPts val="0"/>
              </a:spcAft>
              <a:buClr>
                <a:srgbClr val="000000"/>
              </a:buClr>
              <a:buSzPct val="100000"/>
              <a:buFont typeface="Comic Sans MS"/>
              <a:buAutoNum type="arabicPeriod"/>
            </a:pPr>
            <a:r>
              <a:rPr b="0" i="0" lang="sv" sz="1100" u="none" cap="none" strike="noStrike">
                <a:solidFill>
                  <a:srgbClr val="000000"/>
                </a:solidFill>
                <a:latin typeface="Comic Sans MS"/>
                <a:ea typeface="Comic Sans MS"/>
                <a:cs typeface="Comic Sans MS"/>
                <a:sym typeface="Comic Sans MS"/>
              </a:rPr>
              <a:t>Prata om vad ni gjorde på förra lektionen. Gå igenom mindmap</a:t>
            </a:r>
            <a:endParaRPr b="0" i="0" sz="1100" u="none" cap="none" strike="noStrike">
              <a:solidFill>
                <a:srgbClr val="000000"/>
              </a:solidFill>
              <a:latin typeface="Comic Sans MS"/>
              <a:ea typeface="Comic Sans MS"/>
              <a:cs typeface="Comic Sans MS"/>
              <a:sym typeface="Comic Sans MS"/>
            </a:endParaRPr>
          </a:p>
          <a:p>
            <a:pPr indent="-293211" lvl="0" marL="457200" marR="0" rtl="0" algn="l">
              <a:lnSpc>
                <a:spcPct val="115000"/>
              </a:lnSpc>
              <a:spcBef>
                <a:spcPts val="0"/>
              </a:spcBef>
              <a:spcAft>
                <a:spcPts val="0"/>
              </a:spcAft>
              <a:buClr>
                <a:srgbClr val="000000"/>
              </a:buClr>
              <a:buSzPct val="100000"/>
              <a:buFont typeface="Comic Sans MS"/>
              <a:buAutoNum type="arabicPeriod"/>
            </a:pPr>
            <a:r>
              <a:rPr b="0" i="0" lang="sv" sz="1100" u="none" cap="none" strike="noStrike">
                <a:solidFill>
                  <a:srgbClr val="000000"/>
                </a:solidFill>
                <a:latin typeface="Comic Sans MS"/>
                <a:ea typeface="Comic Sans MS"/>
                <a:cs typeface="Comic Sans MS"/>
                <a:sym typeface="Comic Sans MS"/>
              </a:rPr>
              <a:t>Skriv ut färdiga stenciler eller gör egna. Eleverna kan färglägga och måla katterna. Förslagsvis kan katterna ha olika funktionsvariationer eller synliga diagnoser. Gör en katt med ögonlapp, rullstol, down syndrom eller något annat som passar.</a:t>
            </a:r>
            <a:endParaRPr b="0" i="0" sz="1100" u="none" cap="none" strike="noStrike">
              <a:solidFill>
                <a:srgbClr val="000000"/>
              </a:solidFill>
              <a:latin typeface="Comic Sans MS"/>
              <a:ea typeface="Comic Sans MS"/>
              <a:cs typeface="Comic Sans MS"/>
              <a:sym typeface="Comic Sans MS"/>
            </a:endParaRPr>
          </a:p>
          <a:p>
            <a:pPr indent="-293211" lvl="0" marL="457200" marR="0" rtl="0" algn="l">
              <a:lnSpc>
                <a:spcPct val="115000"/>
              </a:lnSpc>
              <a:spcBef>
                <a:spcPts val="0"/>
              </a:spcBef>
              <a:spcAft>
                <a:spcPts val="0"/>
              </a:spcAft>
              <a:buClr>
                <a:srgbClr val="000000"/>
              </a:buClr>
              <a:buSzPct val="100000"/>
              <a:buFont typeface="Comic Sans MS"/>
              <a:buAutoNum type="arabicPeriod"/>
            </a:pPr>
            <a:r>
              <a:rPr b="0" i="0" lang="sv" sz="1100" u="none" cap="none" strike="noStrike">
                <a:solidFill>
                  <a:srgbClr val="000000"/>
                </a:solidFill>
                <a:latin typeface="Comic Sans MS"/>
                <a:ea typeface="Comic Sans MS"/>
                <a:cs typeface="Comic Sans MS"/>
                <a:sym typeface="Comic Sans MS"/>
              </a:rPr>
              <a:t>Avsluta</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15000"/>
              </a:lnSpc>
              <a:spcBef>
                <a:spcPts val="0"/>
              </a:spcBef>
              <a:spcAft>
                <a:spcPts val="0"/>
              </a:spcAft>
              <a:buClr>
                <a:srgbClr val="000000"/>
              </a:buClr>
              <a:buSzPct val="100000"/>
              <a:buFont typeface="Arial"/>
              <a:buNone/>
            </a:pPr>
            <a:r>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15000"/>
              </a:lnSpc>
              <a:spcBef>
                <a:spcPts val="0"/>
              </a:spcBef>
              <a:spcAft>
                <a:spcPts val="0"/>
              </a:spcAft>
              <a:buClr>
                <a:srgbClr val="000000"/>
              </a:buClr>
              <a:buSzPct val="100000"/>
              <a:buFont typeface="Arial"/>
              <a:buNone/>
            </a:pPr>
            <a:r>
              <a:rPr b="1" i="0" lang="sv" sz="1100" u="none" cap="none" strike="noStrike">
                <a:solidFill>
                  <a:srgbClr val="000000"/>
                </a:solidFill>
                <a:latin typeface="Comic Sans MS"/>
                <a:ea typeface="Comic Sans MS"/>
                <a:cs typeface="Comic Sans MS"/>
                <a:sym typeface="Comic Sans MS"/>
              </a:rPr>
              <a:t>Tidsåtgång: </a:t>
            </a:r>
            <a:r>
              <a:rPr b="0" i="0" lang="sv" sz="1100" u="none" cap="none" strike="noStrike">
                <a:solidFill>
                  <a:srgbClr val="000000"/>
                </a:solidFill>
                <a:latin typeface="Comic Sans MS"/>
                <a:ea typeface="Comic Sans MS"/>
                <a:cs typeface="Comic Sans MS"/>
                <a:sym typeface="Comic Sans MS"/>
              </a:rPr>
              <a:t>ca 60 min</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15000"/>
              </a:lnSpc>
              <a:spcBef>
                <a:spcPts val="0"/>
              </a:spcBef>
              <a:spcAft>
                <a:spcPts val="0"/>
              </a:spcAft>
              <a:buClr>
                <a:srgbClr val="000000"/>
              </a:buClr>
              <a:buSzPct val="100000"/>
              <a:buFont typeface="Arial"/>
              <a:buNone/>
            </a:pPr>
            <a:r>
              <a:t/>
            </a:r>
            <a:endParaRPr sz="1100">
              <a:latin typeface="Comic Sans MS"/>
              <a:ea typeface="Comic Sans MS"/>
              <a:cs typeface="Comic Sans MS"/>
              <a:sym typeface="Comic Sans MS"/>
            </a:endParaRPr>
          </a:p>
          <a:p>
            <a:pPr indent="0" lvl="0" marL="0" marR="0" rtl="0" algn="l">
              <a:lnSpc>
                <a:spcPct val="115000"/>
              </a:lnSpc>
              <a:spcBef>
                <a:spcPts val="0"/>
              </a:spcBef>
              <a:spcAft>
                <a:spcPts val="0"/>
              </a:spcAft>
              <a:buClr>
                <a:srgbClr val="000000"/>
              </a:buClr>
              <a:buSzPct val="100000"/>
              <a:buFont typeface="Arial"/>
              <a:buNone/>
            </a:pPr>
            <a:r>
              <a:t/>
            </a:r>
            <a:endParaRPr sz="1100">
              <a:latin typeface="Comic Sans MS"/>
              <a:ea typeface="Comic Sans MS"/>
              <a:cs typeface="Comic Sans MS"/>
              <a:sym typeface="Comic Sans MS"/>
            </a:endParaRPr>
          </a:p>
          <a:p>
            <a:pPr indent="0" lvl="0" marL="0" rtl="0" algn="l">
              <a:lnSpc>
                <a:spcPct val="115000"/>
              </a:lnSpc>
              <a:spcBef>
                <a:spcPts val="0"/>
              </a:spcBef>
              <a:spcAft>
                <a:spcPts val="0"/>
              </a:spcAft>
              <a:buClr>
                <a:schemeClr val="dk1"/>
              </a:buClr>
              <a:buSzPct val="137500"/>
              <a:buFont typeface="Arial"/>
              <a:buNone/>
            </a:pPr>
            <a:r>
              <a:rPr b="1" lang="sv" sz="800">
                <a:solidFill>
                  <a:schemeClr val="dk1"/>
                </a:solidFill>
                <a:latin typeface="Comic Sans MS"/>
                <a:ea typeface="Comic Sans MS"/>
                <a:cs typeface="Comic Sans MS"/>
                <a:sym typeface="Comic Sans MS"/>
              </a:rPr>
              <a:t>Om materialet</a:t>
            </a:r>
            <a:endParaRPr b="1" sz="800">
              <a:solidFill>
                <a:schemeClr val="dk1"/>
              </a:solidFill>
              <a:latin typeface="Comic Sans MS"/>
              <a:ea typeface="Comic Sans MS"/>
              <a:cs typeface="Comic Sans MS"/>
              <a:sym typeface="Comic Sans MS"/>
            </a:endParaRPr>
          </a:p>
          <a:p>
            <a:pPr indent="0" lvl="0" marL="0" rtl="0" algn="l">
              <a:lnSpc>
                <a:spcPct val="115000"/>
              </a:lnSpc>
              <a:spcBef>
                <a:spcPts val="0"/>
              </a:spcBef>
              <a:spcAft>
                <a:spcPts val="0"/>
              </a:spcAft>
              <a:buClr>
                <a:schemeClr val="dk1"/>
              </a:buClr>
              <a:buSzPct val="137500"/>
              <a:buFont typeface="Arial"/>
              <a:buNone/>
            </a:pPr>
            <a:r>
              <a:rPr lang="sv" sz="800">
                <a:solidFill>
                  <a:schemeClr val="dk1"/>
                </a:solidFill>
                <a:latin typeface="Comic Sans MS"/>
                <a:ea typeface="Comic Sans MS"/>
                <a:cs typeface="Comic Sans MS"/>
                <a:sym typeface="Comic Sans MS"/>
              </a:rPr>
              <a:t>Materialet är framtaget av Henåns grundsärskola</a:t>
            </a:r>
            <a:endParaRPr sz="800">
              <a:solidFill>
                <a:schemeClr val="dk1"/>
              </a:solidFill>
              <a:latin typeface="Comic Sans MS"/>
              <a:ea typeface="Comic Sans MS"/>
              <a:cs typeface="Comic Sans MS"/>
              <a:sym typeface="Comic Sans MS"/>
            </a:endParaRPr>
          </a:p>
          <a:p>
            <a:pPr indent="0" lvl="0" marL="0" rtl="0" algn="l">
              <a:lnSpc>
                <a:spcPct val="115000"/>
              </a:lnSpc>
              <a:spcBef>
                <a:spcPts val="0"/>
              </a:spcBef>
              <a:spcAft>
                <a:spcPts val="0"/>
              </a:spcAft>
              <a:buClr>
                <a:schemeClr val="dk1"/>
              </a:buClr>
              <a:buSzPct val="137500"/>
              <a:buFont typeface="Arial"/>
              <a:buNone/>
            </a:pPr>
            <a:r>
              <a:rPr lang="sv" sz="800">
                <a:solidFill>
                  <a:schemeClr val="dk1"/>
                </a:solidFill>
                <a:latin typeface="Comic Sans MS"/>
                <a:ea typeface="Comic Sans MS"/>
                <a:cs typeface="Comic Sans MS"/>
                <a:sym typeface="Comic Sans MS"/>
              </a:rPr>
              <a:t>Distribueras av </a:t>
            </a:r>
            <a:r>
              <a:rPr lang="sv" sz="800" u="sng">
                <a:solidFill>
                  <a:schemeClr val="dk1"/>
                </a:solidFill>
                <a:latin typeface="Comic Sans MS"/>
                <a:ea typeface="Comic Sans MS"/>
                <a:cs typeface="Comic Sans MS"/>
                <a:sym typeface="Comic Sans MS"/>
                <a:hlinkClick r:id="rId4">
                  <a:extLst>
                    <a:ext uri="{A12FA001-AC4F-418D-AE19-62706E023703}">
                      <ahyp:hlinkClr val="tx"/>
                    </a:ext>
                  </a:extLst>
                </a:hlinkClick>
              </a:rPr>
              <a:t>UNDP Sverige</a:t>
            </a:r>
            <a:r>
              <a:rPr lang="sv" sz="800">
                <a:solidFill>
                  <a:schemeClr val="dk1"/>
                </a:solidFill>
                <a:latin typeface="Comic Sans MS"/>
                <a:ea typeface="Comic Sans MS"/>
                <a:cs typeface="Comic Sans MS"/>
                <a:sym typeface="Comic Sans MS"/>
              </a:rPr>
              <a:t> via</a:t>
            </a:r>
            <a:r>
              <a:rPr lang="sv" sz="800">
                <a:solidFill>
                  <a:schemeClr val="dk1"/>
                </a:solidFill>
                <a:uFill>
                  <a:noFill/>
                </a:uFill>
                <a:latin typeface="Comic Sans MS"/>
                <a:ea typeface="Comic Sans MS"/>
                <a:cs typeface="Comic Sans MS"/>
                <a:sym typeface="Comic Sans MS"/>
                <a:hlinkClick r:id="rId5">
                  <a:extLst>
                    <a:ext uri="{A12FA001-AC4F-418D-AE19-62706E023703}">
                      <ahyp:hlinkClr val="tx"/>
                    </a:ext>
                  </a:extLst>
                </a:hlinkClick>
              </a:rPr>
              <a:t> </a:t>
            </a:r>
            <a:r>
              <a:rPr lang="sv" sz="800" u="sng">
                <a:solidFill>
                  <a:schemeClr val="dk1"/>
                </a:solidFill>
                <a:latin typeface="Comic Sans MS"/>
                <a:ea typeface="Comic Sans MS"/>
                <a:cs typeface="Comic Sans MS"/>
                <a:sym typeface="Comic Sans MS"/>
                <a:hlinkClick r:id="rId6">
                  <a:extLst>
                    <a:ext uri="{A12FA001-AC4F-418D-AE19-62706E023703}">
                      <ahyp:hlinkClr val="tx"/>
                    </a:ext>
                  </a:extLst>
                </a:hlinkClick>
              </a:rPr>
              <a:t>globalamålen.se</a:t>
            </a:r>
            <a:endParaRPr sz="800" u="sng">
              <a:solidFill>
                <a:schemeClr val="dk1"/>
              </a:solidFill>
              <a:latin typeface="Comic Sans MS"/>
              <a:ea typeface="Comic Sans MS"/>
              <a:cs typeface="Comic Sans MS"/>
              <a:sym typeface="Comic Sans MS"/>
            </a:endParaRPr>
          </a:p>
          <a:p>
            <a:pPr indent="0" lvl="0" marL="0" rtl="0" algn="l">
              <a:lnSpc>
                <a:spcPct val="115000"/>
              </a:lnSpc>
              <a:spcBef>
                <a:spcPts val="0"/>
              </a:spcBef>
              <a:spcAft>
                <a:spcPts val="0"/>
              </a:spcAft>
              <a:buClr>
                <a:schemeClr val="dk1"/>
              </a:buClr>
              <a:buSzPct val="137500"/>
              <a:buFont typeface="Arial"/>
              <a:buNone/>
            </a:pPr>
            <a:r>
              <a:rPr lang="sv" sz="800">
                <a:solidFill>
                  <a:schemeClr val="dk1"/>
                </a:solidFill>
                <a:latin typeface="Comic Sans MS"/>
                <a:ea typeface="Comic Sans MS"/>
                <a:cs typeface="Comic Sans MS"/>
                <a:sym typeface="Comic Sans MS"/>
              </a:rPr>
              <a:t>Widgitsymboler © Widgit Software/Symbolbruket AB 2022 |</a:t>
            </a:r>
            <a:r>
              <a:rPr lang="sv" sz="800">
                <a:solidFill>
                  <a:schemeClr val="dk1"/>
                </a:solidFill>
                <a:uFill>
                  <a:noFill/>
                </a:uFill>
                <a:latin typeface="Comic Sans MS"/>
                <a:ea typeface="Comic Sans MS"/>
                <a:cs typeface="Comic Sans MS"/>
                <a:sym typeface="Comic Sans MS"/>
                <a:hlinkClick r:id="rId7">
                  <a:extLst>
                    <a:ext uri="{A12FA001-AC4F-418D-AE19-62706E023703}">
                      <ahyp:hlinkClr val="tx"/>
                    </a:ext>
                  </a:extLst>
                </a:hlinkClick>
              </a:rPr>
              <a:t> </a:t>
            </a:r>
            <a:r>
              <a:rPr lang="sv" sz="800" u="sng">
                <a:solidFill>
                  <a:schemeClr val="dk1"/>
                </a:solidFill>
                <a:latin typeface="Comic Sans MS"/>
                <a:ea typeface="Comic Sans MS"/>
                <a:cs typeface="Comic Sans MS"/>
                <a:sym typeface="Comic Sans MS"/>
                <a:hlinkClick r:id="rId8">
                  <a:extLst>
                    <a:ext uri="{A12FA001-AC4F-418D-AE19-62706E023703}">
                      <ahyp:hlinkClr val="tx"/>
                    </a:ext>
                  </a:extLst>
                </a:hlinkClick>
              </a:rPr>
              <a:t>www.symbolbruket.se</a:t>
            </a:r>
            <a:endParaRPr sz="1100">
              <a:latin typeface="Comic Sans MS"/>
              <a:ea typeface="Comic Sans MS"/>
              <a:cs typeface="Comic Sans MS"/>
              <a:sym typeface="Comic Sans MS"/>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