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5" roundtripDataSignature="AMtx7mjDON3UWAsK8+WZ9fBtu9gtIRji/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customschemas.google.com/relationships/presentationmetadata" Target="metadata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8" name="Google Shape;14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2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2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3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image" Target="../media/image16.png"/><Relationship Id="rId9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11.png"/><Relationship Id="rId7" Type="http://schemas.openxmlformats.org/officeDocument/2006/relationships/image" Target="../media/image8.png"/><Relationship Id="rId8" Type="http://schemas.openxmlformats.org/officeDocument/2006/relationships/image" Target="../media/image1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2.png"/><Relationship Id="rId4" Type="http://schemas.openxmlformats.org/officeDocument/2006/relationships/image" Target="../media/image1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8.png"/><Relationship Id="rId4" Type="http://schemas.openxmlformats.org/officeDocument/2006/relationships/image" Target="../media/image20.png"/><Relationship Id="rId5" Type="http://schemas.openxmlformats.org/officeDocument/2006/relationships/image" Target="../media/image14.png"/><Relationship Id="rId6" Type="http://schemas.openxmlformats.org/officeDocument/2006/relationships/image" Target="../media/image17.png"/><Relationship Id="rId7" Type="http://schemas.openxmlformats.org/officeDocument/2006/relationships/image" Target="../media/image1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2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urplay.se/program/213061-bara-vanligt-vatten-vi-alskar-vatten" TargetMode="External"/><Relationship Id="rId4" Type="http://schemas.openxmlformats.org/officeDocument/2006/relationships/hyperlink" Target="https://www.undp.org/sv/sweden" TargetMode="External"/><Relationship Id="rId5" Type="http://schemas.openxmlformats.org/officeDocument/2006/relationships/hyperlink" Target="http://xn--globalamlen-48a.se" TargetMode="External"/><Relationship Id="rId6" Type="http://schemas.openxmlformats.org/officeDocument/2006/relationships/hyperlink" Target="http://xn--globalamlen-48a.se" TargetMode="External"/><Relationship Id="rId7" Type="http://schemas.openxmlformats.org/officeDocument/2006/relationships/hyperlink" Target="https://eur03.safelinks.protection.outlook.com/?url=http%3A%2F%2Fwww.symbolbruket.se%2F&amp;data=04%7C01%7Cmatilda.carlsson%40undp.org%7C8c3230bc235540f3828608d9f615a46d%7Cb3e5db5e2944483799f57488ace54319%7C0%7C0%7C637811395070234930%7CUnknown%7CTWFpbGZsb3d8eyJWIjoiMC4wLjAwMDAiLCJQIjoiV2luMzIiLCJBTiI6Ik1haWwiLCJXVCI6Mn0%3D%7C3000&amp;sdata=8mA5q9zDUeQAzJBSKGjO2puyN8kJx8xDO3GDbmZoJyw%3D&amp;reserved=0" TargetMode="External"/><Relationship Id="rId8" Type="http://schemas.openxmlformats.org/officeDocument/2006/relationships/hyperlink" Target="https://eur03.safelinks.protection.outlook.com/?url=http%3A%2F%2Fwww.symbolbruket.se%2F&amp;data=04%7C01%7Cmatilda.carlsson%40undp.org%7C8c3230bc235540f3828608d9f615a46d%7Cb3e5db5e2944483799f57488ace54319%7C0%7C0%7C637811395070234930%7CUnknown%7CTWFpbGZsb3d8eyJWIjoiMC4wLjAwMDAiLCJQIjoiV2luMzIiLCJBTiI6Ik1haWwiLCJXVCI6Mn0%3D%7C3000&amp;sdata=8mA5q9zDUeQAzJBSKGjO2puyN8kJx8xDO3GDbmZoJyw%3D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1056" y="3469676"/>
            <a:ext cx="1381125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60326" y="3469014"/>
            <a:ext cx="1381125" cy="1134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683351" y="3483963"/>
            <a:ext cx="1352550" cy="110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186125" y="3488225"/>
            <a:ext cx="1352550" cy="1096392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"/>
          <p:cNvSpPr txBox="1"/>
          <p:nvPr/>
        </p:nvSpPr>
        <p:spPr>
          <a:xfrm>
            <a:off x="458950" y="-52600"/>
            <a:ext cx="76575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b="0" i="0" lang="sv" sz="45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Dagens innehåll</a:t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4" name="Google Shape;104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180575" y="3480582"/>
            <a:ext cx="1352550" cy="10864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677800" y="3457776"/>
            <a:ext cx="1352550" cy="1086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263925" y="779025"/>
            <a:ext cx="4301850" cy="2535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153" y="534200"/>
            <a:ext cx="4832175" cy="282745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"/>
          <p:cNvSpPr txBox="1"/>
          <p:nvPr/>
        </p:nvSpPr>
        <p:spPr>
          <a:xfrm>
            <a:off x="408500" y="3686925"/>
            <a:ext cx="37812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Vad lärde vi oss förra lektionen?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Nya ord?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"/>
          <p:cNvSpPr txBox="1"/>
          <p:nvPr>
            <p:ph type="ctrTitle"/>
          </p:nvPr>
        </p:nvSpPr>
        <p:spPr>
          <a:xfrm>
            <a:off x="311700" y="744575"/>
            <a:ext cx="8520600" cy="129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Dagens lektion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8" name="Google Shape;118;p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sv" sz="3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Laboration - ytspänning</a:t>
            </a:r>
            <a:endParaRPr b="1" sz="3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19" name="Google Shape;1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775" y="3193900"/>
            <a:ext cx="2038350" cy="163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03325" y="3193900"/>
            <a:ext cx="2038350" cy="163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Detta ska vi göra: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6" name="Google Shape;126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AutoNum type="arabicPeriod"/>
            </a:pPr>
            <a:r>
              <a:rPr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Prata om konsekvenser av att vi förorenar vatten</a:t>
            </a:r>
            <a:br>
              <a:rPr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AutoNum type="arabicPeriod"/>
            </a:pPr>
            <a:r>
              <a:rPr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Läraren visar uppgiften</a:t>
            </a:r>
            <a:br>
              <a:rPr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AutoNum type="arabicPeriod"/>
            </a:pPr>
            <a:r>
              <a:rPr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Laborera - ta reda på vad som händer</a:t>
            </a:r>
            <a:br>
              <a:rPr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AutoNum type="arabicPeriod"/>
            </a:pPr>
            <a:r>
              <a:rPr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Sammanfatta tillsammans</a:t>
            </a:r>
            <a:br>
              <a:rPr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AutoNum type="arabicPeriod"/>
            </a:pPr>
            <a:r>
              <a:rPr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Avsluta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27" name="Google Shape;12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03325" y="3193900"/>
            <a:ext cx="2038350" cy="163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"/>
          <p:cNvSpPr txBox="1"/>
          <p:nvPr>
            <p:ph type="title"/>
          </p:nvPr>
        </p:nvSpPr>
        <p:spPr>
          <a:xfrm>
            <a:off x="254825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sv" sz="2400" u="sng">
                <a:latin typeface="Comic Sans MS"/>
                <a:ea typeface="Comic Sans MS"/>
                <a:cs typeface="Comic Sans MS"/>
                <a:sym typeface="Comic Sans MS"/>
              </a:rPr>
              <a:t>Genomgång av uppgiften</a:t>
            </a:r>
            <a:endParaRPr sz="2400" u="sng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3" name="Google Shape;133;p5"/>
          <p:cNvSpPr txBox="1"/>
          <p:nvPr>
            <p:ph idx="1" type="body"/>
          </p:nvPr>
        </p:nvSpPr>
        <p:spPr>
          <a:xfrm>
            <a:off x="311700" y="1017725"/>
            <a:ext cx="8520600" cy="37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AutoNum type="arabicPeriod"/>
            </a:pPr>
            <a:r>
              <a:rPr lang="sv">
                <a:solidFill>
                  <a:schemeClr val="dk1"/>
                </a:solidFill>
                <a:highlight>
                  <a:schemeClr val="lt1"/>
                </a:highlight>
                <a:latin typeface="Comic Sans MS"/>
                <a:ea typeface="Comic Sans MS"/>
                <a:cs typeface="Comic Sans MS"/>
                <a:sym typeface="Comic Sans MS"/>
              </a:rPr>
              <a:t>Häll vatten i bägaren.</a:t>
            </a:r>
            <a:br>
              <a:rPr lang="sv">
                <a:solidFill>
                  <a:schemeClr val="dk1"/>
                </a:solidFill>
                <a:highlight>
                  <a:schemeClr val="lt1"/>
                </a:highlight>
                <a:latin typeface="Comic Sans MS"/>
                <a:ea typeface="Comic Sans MS"/>
                <a:cs typeface="Comic Sans MS"/>
                <a:sym typeface="Comic Sans MS"/>
              </a:rPr>
            </a:br>
            <a:endParaRPr>
              <a:solidFill>
                <a:schemeClr val="dk1"/>
              </a:solidFill>
              <a:highlight>
                <a:schemeClr val="lt1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AutoNum type="arabicPeriod"/>
            </a:pPr>
            <a:r>
              <a:rPr lang="sv">
                <a:solidFill>
                  <a:schemeClr val="dk1"/>
                </a:solidFill>
                <a:highlight>
                  <a:schemeClr val="lt1"/>
                </a:highlight>
                <a:latin typeface="Comic Sans MS"/>
                <a:ea typeface="Comic Sans MS"/>
                <a:cs typeface="Comic Sans MS"/>
                <a:sym typeface="Comic Sans MS"/>
              </a:rPr>
              <a:t>Lägg försiktigt i gemet i vattnet</a:t>
            </a:r>
            <a:br>
              <a:rPr lang="sv">
                <a:solidFill>
                  <a:schemeClr val="dk1"/>
                </a:solidFill>
                <a:highlight>
                  <a:schemeClr val="lt1"/>
                </a:highlight>
                <a:latin typeface="Comic Sans MS"/>
                <a:ea typeface="Comic Sans MS"/>
                <a:cs typeface="Comic Sans MS"/>
                <a:sym typeface="Comic Sans MS"/>
              </a:rPr>
            </a:br>
            <a:endParaRPr>
              <a:solidFill>
                <a:schemeClr val="dk1"/>
              </a:solidFill>
              <a:highlight>
                <a:schemeClr val="lt1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AutoNum type="arabicPeriod"/>
            </a:pPr>
            <a:r>
              <a:rPr lang="sv">
                <a:solidFill>
                  <a:schemeClr val="dk1"/>
                </a:solidFill>
                <a:highlight>
                  <a:schemeClr val="lt1"/>
                </a:highlight>
                <a:latin typeface="Comic Sans MS"/>
                <a:ea typeface="Comic Sans MS"/>
                <a:cs typeface="Comic Sans MS"/>
                <a:sym typeface="Comic Sans MS"/>
              </a:rPr>
              <a:t>Droppa i diskmedel med pipetten.</a:t>
            </a:r>
            <a:br>
              <a:rPr lang="sv">
                <a:solidFill>
                  <a:schemeClr val="dk1"/>
                </a:solidFill>
                <a:highlight>
                  <a:schemeClr val="lt1"/>
                </a:highlight>
                <a:latin typeface="Comic Sans MS"/>
                <a:ea typeface="Comic Sans MS"/>
                <a:cs typeface="Comic Sans MS"/>
                <a:sym typeface="Comic Sans MS"/>
              </a:rPr>
            </a:br>
            <a:endParaRPr>
              <a:solidFill>
                <a:schemeClr val="dk1"/>
              </a:solidFill>
              <a:highlight>
                <a:schemeClr val="lt1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AutoNum type="arabicPeriod"/>
            </a:pPr>
            <a:r>
              <a:rPr lang="sv">
                <a:solidFill>
                  <a:schemeClr val="dk1"/>
                </a:solidFill>
                <a:highlight>
                  <a:schemeClr val="lt1"/>
                </a:highlight>
                <a:latin typeface="Comic Sans MS"/>
                <a:ea typeface="Comic Sans MS"/>
                <a:cs typeface="Comic Sans MS"/>
                <a:sym typeface="Comic Sans MS"/>
              </a:rPr>
              <a:t>Vad hände? </a:t>
            </a:r>
            <a:br>
              <a:rPr lang="sv">
                <a:solidFill>
                  <a:schemeClr val="dk1"/>
                </a:solidFill>
                <a:highlight>
                  <a:schemeClr val="lt1"/>
                </a:highlight>
                <a:latin typeface="Comic Sans MS"/>
                <a:ea typeface="Comic Sans MS"/>
                <a:cs typeface="Comic Sans MS"/>
                <a:sym typeface="Comic Sans MS"/>
              </a:rPr>
            </a:br>
            <a:endParaRPr>
              <a:solidFill>
                <a:schemeClr val="dk1"/>
              </a:solidFill>
              <a:highlight>
                <a:schemeClr val="lt1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AutoNum type="arabicPeriod"/>
            </a:pPr>
            <a:r>
              <a:rPr lang="sv">
                <a:solidFill>
                  <a:schemeClr val="dk1"/>
                </a:solidFill>
                <a:highlight>
                  <a:schemeClr val="lt1"/>
                </a:highlight>
                <a:latin typeface="Comic Sans MS"/>
                <a:ea typeface="Comic Sans MS"/>
                <a:cs typeface="Comic Sans MS"/>
                <a:sym typeface="Comic Sans MS"/>
              </a:rPr>
              <a:t>Fyll i labbrapporten  </a:t>
            </a:r>
            <a:endParaRPr>
              <a:solidFill>
                <a:schemeClr val="dk1"/>
              </a:solidFill>
              <a:highlight>
                <a:schemeClr val="lt1"/>
              </a:highlight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34" name="Google Shape;13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74097" y="1992150"/>
            <a:ext cx="1137400" cy="1027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13872" y="676100"/>
            <a:ext cx="1019750" cy="915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233581" y="1992150"/>
            <a:ext cx="1080991" cy="1027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172397" y="3366525"/>
            <a:ext cx="1302700" cy="98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233575" y="397425"/>
            <a:ext cx="838200" cy="139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58900" y="577625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99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962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72950" y="539950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21324" y="3095825"/>
            <a:ext cx="2655925" cy="157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Till läraren: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7" name="Google Shape;157;p8"/>
          <p:cNvSpPr txBox="1"/>
          <p:nvPr>
            <p:ph idx="1" type="body"/>
          </p:nvPr>
        </p:nvSpPr>
        <p:spPr>
          <a:xfrm>
            <a:off x="311700" y="1152475"/>
            <a:ext cx="8520600" cy="37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Lektion 7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Syfte: 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Ge eleverna en ökad förståelse för vad föroreningar gör med vårt vatten.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Metod: </a:t>
            </a:r>
            <a:endParaRPr b="1"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Film (5min) </a:t>
            </a:r>
            <a:r>
              <a:rPr lang="sv" sz="1100" u="sng">
                <a:solidFill>
                  <a:srgbClr val="1155CC"/>
                </a:solidFill>
                <a:latin typeface="Comic Sans MS"/>
                <a:ea typeface="Comic Sans MS"/>
                <a:cs typeface="Comic Sans MS"/>
                <a:sym typeface="Comic Sans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https://urplay.se/program/213061-bara-vanligt-vatten-vi-alskar-vatten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Detta ska vi göra: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AutoNum type="arabicPeriod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Kolla på filmen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AutoNum type="arabicPeriod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Prata om konsekvenser av att vi förorenar vatten.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AutoNum type="arabicPeriod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Gå igenom lab.rapporten, skriv en hypotes.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AutoNum type="arabicPeriod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Läraren visar uppgiften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AutoNum type="arabicPeriod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Eleverna laborerar i par.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AutoNum type="arabicPeriod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Sammanfatta tillsammans och fyll i resultat i lab.rapporten. Reflektera vad har vi lärt oss? Varför är det viktigt att inte smutsa ner vatten?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AutoNum type="arabicPeriod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Avsluta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Tidsåtgång: 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 60 min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Om materialet</a:t>
            </a:r>
            <a:endParaRPr b="1"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Materialet är framtaget av Henåns grundsärskola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Distribueras av </a:t>
            </a:r>
            <a:r>
              <a:rPr lang="sv" sz="8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UNDP Sverige</a:t>
            </a:r>
            <a:r>
              <a:rPr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via</a:t>
            </a:r>
            <a:r>
              <a:rPr lang="sv" sz="800">
                <a:solidFill>
                  <a:schemeClr val="dk1"/>
                </a:solidFill>
                <a:uFill>
                  <a:noFill/>
                </a:uFill>
                <a:latin typeface="Comic Sans MS"/>
                <a:ea typeface="Comic Sans MS"/>
                <a:cs typeface="Comic Sans MS"/>
                <a:sym typeface="Comic Sans MS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sv" sz="8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globalamålen.se</a:t>
            </a:r>
            <a:endParaRPr sz="800" u="sng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Widgitsymboler © Widgit Software/Symbolbruket AB 2022 |</a:t>
            </a:r>
            <a:r>
              <a:rPr lang="sv" sz="800">
                <a:solidFill>
                  <a:schemeClr val="dk1"/>
                </a:solidFill>
                <a:uFill>
                  <a:noFill/>
                </a:uFill>
                <a:latin typeface="Comic Sans MS"/>
                <a:ea typeface="Comic Sans MS"/>
                <a:cs typeface="Comic Sans MS"/>
                <a:sym typeface="Comic Sans MS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sv" sz="8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www.symbolbruket.se</a:t>
            </a:r>
            <a:endParaRPr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