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2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</p:sldIdLst>
  <p:sldSz cy="5143500" cx="9144000"/>
  <p:notesSz cx="6858000" cy="9144000"/>
  <p:embeddedFontLst>
    <p:embeddedFont>
      <p:font typeface="Roboto"/>
      <p:regular r:id="rId18"/>
      <p:bold r:id="rId19"/>
      <p:italic r:id="rId20"/>
      <p:boldItalic r:id="rId2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22" roundtripDataSignature="AMtx7mj790No1366M7vAYuoM1VkMZA3wL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Roboto-italic.fntdata"/><Relationship Id="rId11" Type="http://schemas.openxmlformats.org/officeDocument/2006/relationships/slide" Target="slides/slide6.xml"/><Relationship Id="rId22" Type="http://customschemas.google.com/relationships/presentationmetadata" Target="metadata"/><Relationship Id="rId10" Type="http://schemas.openxmlformats.org/officeDocument/2006/relationships/slide" Target="slides/slide5.xml"/><Relationship Id="rId21" Type="http://schemas.openxmlformats.org/officeDocument/2006/relationships/font" Target="fonts/Roboto-boldItalic.fntdata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font" Target="fonts/Roboto-bold.fntdata"/><Relationship Id="rId6" Type="http://schemas.openxmlformats.org/officeDocument/2006/relationships/slide" Target="slides/slide1.xml"/><Relationship Id="rId18" Type="http://schemas.openxmlformats.org/officeDocument/2006/relationships/font" Target="fonts/Roboto-regular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2" name="Google Shape;52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46" name="Google Shape;146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3" name="Google Shape;153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9" name="Google Shape;159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2300">
              <a:solidFill>
                <a:srgbClr val="030303"/>
              </a:solidFill>
              <a:highlight>
                <a:srgbClr val="F9F9F9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2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4" name="Google Shape;64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1" name="Google Shape;71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7" name="Google Shape;77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3" name="Google Shape;83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3" name="Google Shape;93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6" name="Google Shape;106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1" name="Google Shape;121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38" name="Google Shape;138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4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14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1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23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23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2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2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5" name="Google Shape;15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6" name="Google Shape;16;p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6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9" name="Google Shape;19;p1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17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17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1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1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19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19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1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20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2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21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21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21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21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2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22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2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1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1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4.png"/><Relationship Id="rId4" Type="http://schemas.openxmlformats.org/officeDocument/2006/relationships/image" Target="../media/image15.png"/><Relationship Id="rId9" Type="http://schemas.openxmlformats.org/officeDocument/2006/relationships/image" Target="../media/image18.png"/><Relationship Id="rId5" Type="http://schemas.openxmlformats.org/officeDocument/2006/relationships/image" Target="../media/image3.png"/><Relationship Id="rId6" Type="http://schemas.openxmlformats.org/officeDocument/2006/relationships/image" Target="../media/image11.png"/><Relationship Id="rId7" Type="http://schemas.openxmlformats.org/officeDocument/2006/relationships/image" Target="../media/image16.png"/><Relationship Id="rId8" Type="http://schemas.openxmlformats.org/officeDocument/2006/relationships/image" Target="../media/image4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20.png"/><Relationship Id="rId4" Type="http://schemas.openxmlformats.org/officeDocument/2006/relationships/image" Target="../media/image25.png"/><Relationship Id="rId5" Type="http://schemas.openxmlformats.org/officeDocument/2006/relationships/image" Target="../media/image22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27.png"/><Relationship Id="rId4" Type="http://schemas.openxmlformats.org/officeDocument/2006/relationships/image" Target="../media/image28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Relationship Id="rId3" Type="http://schemas.openxmlformats.org/officeDocument/2006/relationships/hyperlink" Target="https://www.undp.org/sv/sweden" TargetMode="External"/><Relationship Id="rId4" Type="http://schemas.openxmlformats.org/officeDocument/2006/relationships/hyperlink" Target="http://xn--globalamlen-48a.se" TargetMode="External"/><Relationship Id="rId5" Type="http://schemas.openxmlformats.org/officeDocument/2006/relationships/hyperlink" Target="http://xn--globalamlen-48a.se" TargetMode="External"/><Relationship Id="rId6" Type="http://schemas.openxmlformats.org/officeDocument/2006/relationships/hyperlink" Target="https://eur03.safelinks.protection.outlook.com/?url=http%3A%2F%2Fwww.symbolbruket.se%2F&amp;data=04%7C01%7Cmatilda.carlsson%40undp.org%7C8c3230bc235540f3828608d9f615a46d%7Cb3e5db5e2944483799f57488ace54319%7C0%7C0%7C637811395070234930%7CUnknown%7CTWFpbGZsb3d8eyJWIjoiMC4wLjAwMDAiLCJQIjoiV2luMzIiLCJBTiI6Ik1haWwiLCJXVCI6Mn0%3D%7C3000&amp;sdata=8mA5q9zDUeQAzJBSKGjO2puyN8kJx8xDO3GDbmZoJyw%3D&amp;reserved=0" TargetMode="External"/><Relationship Id="rId7" Type="http://schemas.openxmlformats.org/officeDocument/2006/relationships/hyperlink" Target="https://eur03.safelinks.protection.outlook.com/?url=http%3A%2F%2Fwww.symbolbruket.se%2F&amp;data=04%7C01%7Cmatilda.carlsson%40undp.org%7C8c3230bc235540f3828608d9f615a46d%7Cb3e5db5e2944483799f57488ace54319%7C0%7C0%7C637811395070234930%7CUnknown%7CTWFpbGZsb3d8eyJWIjoiMC4wLjAwMDAiLCJQIjoiV2luMzIiLCJBTiI6Ik1haWwiLCJXVCI6Mn0%3D%7C3000&amp;sdata=8mA5q9zDUeQAzJBSKGjO2puyN8kJx8xDO3GDbmZoJyw%3D&amp;reserved=0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2.png"/><Relationship Id="rId4" Type="http://schemas.openxmlformats.org/officeDocument/2006/relationships/image" Target="../media/image6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6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9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9.png"/><Relationship Id="rId4" Type="http://schemas.openxmlformats.org/officeDocument/2006/relationships/image" Target="../media/image13.png"/><Relationship Id="rId5" Type="http://schemas.openxmlformats.org/officeDocument/2006/relationships/image" Target="../media/image5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9.png"/><Relationship Id="rId4" Type="http://schemas.openxmlformats.org/officeDocument/2006/relationships/image" Target="../media/image13.png"/><Relationship Id="rId5" Type="http://schemas.openxmlformats.org/officeDocument/2006/relationships/image" Target="../media/image5.png"/><Relationship Id="rId6" Type="http://schemas.openxmlformats.org/officeDocument/2006/relationships/image" Target="../media/image8.png"/><Relationship Id="rId7" Type="http://schemas.openxmlformats.org/officeDocument/2006/relationships/image" Target="../media/image17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9.png"/><Relationship Id="rId4" Type="http://schemas.openxmlformats.org/officeDocument/2006/relationships/image" Target="../media/image13.png"/><Relationship Id="rId5" Type="http://schemas.openxmlformats.org/officeDocument/2006/relationships/image" Target="../media/image5.png"/><Relationship Id="rId6" Type="http://schemas.openxmlformats.org/officeDocument/2006/relationships/image" Target="../media/image8.png"/><Relationship Id="rId7" Type="http://schemas.openxmlformats.org/officeDocument/2006/relationships/image" Target="../media/image17.png"/><Relationship Id="rId8" Type="http://schemas.openxmlformats.org/officeDocument/2006/relationships/image" Target="../media/image21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9.png"/><Relationship Id="rId4" Type="http://schemas.openxmlformats.org/officeDocument/2006/relationships/image" Target="../media/image13.png"/><Relationship Id="rId9" Type="http://schemas.openxmlformats.org/officeDocument/2006/relationships/image" Target="../media/image29.png"/><Relationship Id="rId5" Type="http://schemas.openxmlformats.org/officeDocument/2006/relationships/image" Target="../media/image5.png"/><Relationship Id="rId6" Type="http://schemas.openxmlformats.org/officeDocument/2006/relationships/image" Target="../media/image8.png"/><Relationship Id="rId7" Type="http://schemas.openxmlformats.org/officeDocument/2006/relationships/image" Target="../media/image17.png"/><Relationship Id="rId8" Type="http://schemas.openxmlformats.org/officeDocument/2006/relationships/image" Target="../media/image21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9.png"/><Relationship Id="rId4" Type="http://schemas.openxmlformats.org/officeDocument/2006/relationships/hyperlink" Target="https://www.gapminder.org/dollar-street?topic=homes&amp;zoom=5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"/>
          <p:cNvSpPr txBox="1"/>
          <p:nvPr>
            <p:ph type="ctrTitle"/>
          </p:nvPr>
        </p:nvSpPr>
        <p:spPr>
          <a:xfrm>
            <a:off x="0" y="-772775"/>
            <a:ext cx="9144000" cy="17289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lang="sv">
                <a:latin typeface="Comic Sans MS"/>
                <a:ea typeface="Comic Sans MS"/>
                <a:cs typeface="Comic Sans MS"/>
                <a:sym typeface="Comic Sans MS"/>
              </a:rPr>
              <a:t>Dagens innehåll</a:t>
            </a:r>
            <a:endParaRPr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pic>
        <p:nvPicPr>
          <p:cNvPr id="55" name="Google Shape;55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434900" y="3749188"/>
            <a:ext cx="1445850" cy="1186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038323" y="3761780"/>
            <a:ext cx="1445850" cy="1161421"/>
          </a:xfrm>
          <a:prstGeom prst="rect">
            <a:avLst/>
          </a:prstGeom>
          <a:noFill/>
          <a:ln>
            <a:noFill/>
          </a:ln>
        </p:spPr>
      </p:pic>
      <p:pic>
        <p:nvPicPr>
          <p:cNvPr id="57" name="Google Shape;57;p1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4641762" y="3761775"/>
            <a:ext cx="1467488" cy="1161425"/>
          </a:xfrm>
          <a:prstGeom prst="rect">
            <a:avLst/>
          </a:prstGeom>
          <a:noFill/>
          <a:ln>
            <a:noFill/>
          </a:ln>
        </p:spPr>
      </p:pic>
      <p:pic>
        <p:nvPicPr>
          <p:cNvPr id="58" name="Google Shape;58;p1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6325075" y="3749200"/>
            <a:ext cx="1471353" cy="1186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9" name="Google Shape;59;p1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2339112" y="925975"/>
            <a:ext cx="4465775" cy="2588769"/>
          </a:xfrm>
          <a:prstGeom prst="rect">
            <a:avLst/>
          </a:prstGeom>
          <a:noFill/>
          <a:ln>
            <a:noFill/>
          </a:ln>
        </p:spPr>
      </p:pic>
      <p:pic>
        <p:nvPicPr>
          <p:cNvPr id="60" name="Google Shape;60;p1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2880750" y="1185150"/>
            <a:ext cx="1544000" cy="1544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1" name="Google Shape;61;p1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4687425" y="1185150"/>
            <a:ext cx="1543999" cy="1543999"/>
          </a:xfrm>
          <a:prstGeom prst="rect">
            <a:avLst/>
          </a:prstGeom>
          <a:noFill/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8" name="Google Shape;148;p1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511000" y="561200"/>
            <a:ext cx="3962400" cy="23431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9" name="Google Shape;149;p1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783300" y="3015350"/>
            <a:ext cx="2526325" cy="14939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50" name="Google Shape;150;p10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4430125" y="3015350"/>
            <a:ext cx="2526325" cy="14939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5" name="Google Shape;155;p1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372950" y="539950"/>
            <a:ext cx="3962400" cy="23431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6" name="Google Shape;156;p1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121324" y="3095825"/>
            <a:ext cx="2655925" cy="15705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12"/>
          <p:cNvSpPr txBox="1"/>
          <p:nvPr/>
        </p:nvSpPr>
        <p:spPr>
          <a:xfrm>
            <a:off x="408175" y="644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0" i="0" lang="sv" sz="28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Till läraren:</a:t>
            </a:r>
            <a:endParaRPr b="0" i="0" sz="28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162" name="Google Shape;162;p12"/>
          <p:cNvSpPr txBox="1"/>
          <p:nvPr/>
        </p:nvSpPr>
        <p:spPr>
          <a:xfrm>
            <a:off x="408175" y="1351475"/>
            <a:ext cx="8520600" cy="3559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b="0" i="0" lang="sv" sz="13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Lektion 1</a:t>
            </a:r>
            <a:endParaRPr b="0" i="0" sz="13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i="0" lang="sv" sz="11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Syfte: </a:t>
            </a:r>
            <a:r>
              <a:rPr b="0" i="0" lang="sv" sz="11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Syfte: Att låta barnen reflektera över ett grundläggande mänskligt behov - att ha ett hem. Se likheter och skillnader mellan olika hem och kulturer. Arbeta med mål 6 och 16. </a:t>
            </a:r>
            <a:endParaRPr b="1" i="0" sz="11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1" i="0" lang="sv" sz="11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Metod: </a:t>
            </a:r>
            <a:r>
              <a:rPr b="0" i="0" lang="sv" sz="11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Prata om hur ett “hem” kan se ut runt om i världen. Vissa bor i hus, lägenhet, radhus, hydda eller koja.</a:t>
            </a:r>
            <a:endParaRPr b="0" i="0" sz="1100" u="none" cap="none" strike="noStrike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sv" sz="11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Avsluta lektionen med att gå in på Gapminder (se länk 1). Välj ut 2-3 länder. Det kommer visas bilder på hur personer lever och bor. Jämför och visa elevernax på exempelvis smartboard eller projektor.</a:t>
            </a:r>
            <a:endParaRPr b="0" i="0" sz="1100" u="none" cap="none" strike="noStrike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0" i="0" lang="sv" sz="11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Alternativ hemläxa: Skicka med en “får-jag-följa-med-hem-påse” med instruktioner. Skriv instruktioner med bildstöd.</a:t>
            </a:r>
            <a:endParaRPr b="0" i="0" sz="1100" u="none" cap="none" strike="noStrike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sv" sz="11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Låt eleverna presentera för helklass eller för varandra på nästa lektion.</a:t>
            </a:r>
            <a:endParaRPr b="0" i="0" sz="11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1" i="0" lang="sv" sz="11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Tidsåtgång: </a:t>
            </a:r>
            <a:r>
              <a:rPr b="0" i="0" lang="sv" sz="11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ca 30-40 min</a:t>
            </a:r>
            <a:endParaRPr b="0" i="0" sz="11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sz="1100"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sz="1100"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sv" sz="9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Om materialet</a:t>
            </a:r>
            <a:endParaRPr b="1" sz="9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sv" sz="9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Materialet är framtaget av Henåns grundsärskola</a:t>
            </a:r>
            <a:endParaRPr sz="9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sv" sz="9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Distribueras av </a:t>
            </a:r>
            <a:r>
              <a:rPr lang="sv" sz="900" u="sng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UNDP Sverige</a:t>
            </a:r>
            <a:r>
              <a:rPr lang="sv" sz="9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via</a:t>
            </a:r>
            <a:r>
              <a:rPr lang="sv" sz="900">
                <a:solidFill>
                  <a:schemeClr val="dk1"/>
                </a:solidFill>
                <a:uFill>
                  <a:noFill/>
                </a:uFill>
                <a:latin typeface="Comic Sans MS"/>
                <a:ea typeface="Comic Sans MS"/>
                <a:cs typeface="Comic Sans MS"/>
                <a:sym typeface="Comic Sans MS"/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 </a:t>
            </a:r>
            <a:r>
              <a:rPr lang="sv" sz="900" u="sng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  <a:hlinkClick r:id="rId5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globalamålen.se</a:t>
            </a:r>
            <a:endParaRPr sz="900" u="sng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sv" sz="9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Widgitsymboler © Widgit Software/Symbolbruket AB 2022 |</a:t>
            </a:r>
            <a:r>
              <a:rPr lang="sv" sz="900">
                <a:solidFill>
                  <a:schemeClr val="dk1"/>
                </a:solidFill>
                <a:uFill>
                  <a:noFill/>
                </a:uFill>
                <a:latin typeface="Comic Sans MS"/>
                <a:ea typeface="Comic Sans MS"/>
                <a:cs typeface="Comic Sans MS"/>
                <a:sym typeface="Comic Sans MS"/>
                <a:hlinkClick r:id="rId6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 </a:t>
            </a:r>
            <a:r>
              <a:rPr lang="sv" sz="900" u="sng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  <a:hlinkClick r:id="rId7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www.symbolbruket.se</a:t>
            </a:r>
            <a:endParaRPr sz="1000"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2"/>
          <p:cNvSpPr txBox="1"/>
          <p:nvPr/>
        </p:nvSpPr>
        <p:spPr>
          <a:xfrm>
            <a:off x="246150" y="460875"/>
            <a:ext cx="8651700" cy="3263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sv" sz="20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Det här ska vi göra idag:</a:t>
            </a:r>
            <a:endParaRPr b="0" i="0" sz="20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55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omic Sans MS"/>
              <a:buChar char="●"/>
            </a:pPr>
            <a:r>
              <a:rPr b="0" i="0" lang="sv" sz="20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Sätta upp bilder på mindmapen</a:t>
            </a:r>
            <a:endParaRPr b="0" i="0" sz="20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55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omic Sans MS"/>
              <a:buChar char="●"/>
            </a:pPr>
            <a:r>
              <a:rPr b="0" i="0" lang="sv" sz="20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Prata om nya begrepp</a:t>
            </a:r>
            <a:endParaRPr b="0" i="0" sz="20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55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omic Sans MS"/>
              <a:buChar char="●"/>
            </a:pPr>
            <a:r>
              <a:rPr b="0" i="0" lang="sv" sz="20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Jämföra två länder</a:t>
            </a:r>
            <a:endParaRPr b="0" i="0" sz="20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55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omic Sans MS"/>
              <a:buChar char="●"/>
            </a:pPr>
            <a:r>
              <a:rPr b="0" i="0" lang="sv" sz="20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Sammanfatta - Vad har vi lärt oss?</a:t>
            </a:r>
            <a:endParaRPr b="0" i="0" sz="20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pic>
        <p:nvPicPr>
          <p:cNvPr id="67" name="Google Shape;67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823100" y="136175"/>
            <a:ext cx="945850" cy="711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8" name="Google Shape;68;p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4976900" y="1070979"/>
            <a:ext cx="2295575" cy="1343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3"/>
          <p:cNvSpPr txBox="1"/>
          <p:nvPr/>
        </p:nvSpPr>
        <p:spPr>
          <a:xfrm>
            <a:off x="408500" y="3686925"/>
            <a:ext cx="44790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sv" sz="14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Hur kan ett hem se ut?</a:t>
            </a:r>
            <a:endParaRPr b="0" i="0" sz="14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sv" sz="14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Sätt upp bilder på en mindmap</a:t>
            </a:r>
            <a:endParaRPr b="0" i="0" sz="14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pic>
        <p:nvPicPr>
          <p:cNvPr id="74" name="Google Shape;74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37775" y="422875"/>
            <a:ext cx="4823325" cy="28222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4"/>
          <p:cNvSpPr txBox="1"/>
          <p:nvPr/>
        </p:nvSpPr>
        <p:spPr>
          <a:xfrm>
            <a:off x="372300" y="2263950"/>
            <a:ext cx="44790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sv" sz="14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Hur kan ett hem se ut i olika delar av världen?</a:t>
            </a:r>
            <a:endParaRPr b="0" i="0" sz="14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pic>
        <p:nvPicPr>
          <p:cNvPr id="80" name="Google Shape;80;p4"/>
          <p:cNvPicPr preferRelativeResize="0"/>
          <p:nvPr/>
        </p:nvPicPr>
        <p:blipFill rotWithShape="1">
          <a:blip r:embed="rId3">
            <a:alphaModFix/>
          </a:blip>
          <a:srcRect b="-25502" l="0" r="-30770" t="0"/>
          <a:stretch/>
        </p:blipFill>
        <p:spPr>
          <a:xfrm>
            <a:off x="812199" y="294425"/>
            <a:ext cx="2730600" cy="20646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SzPts val="1800"/>
              <a:buNone/>
            </a:pPr>
            <a:r>
              <a:t/>
            </a:r>
            <a:endParaRPr/>
          </a:p>
        </p:txBody>
      </p:sp>
      <p:sp>
        <p:nvSpPr>
          <p:cNvPr id="86" name="Google Shape;86;p5"/>
          <p:cNvSpPr txBox="1"/>
          <p:nvPr/>
        </p:nvSpPr>
        <p:spPr>
          <a:xfrm>
            <a:off x="372300" y="2263950"/>
            <a:ext cx="44790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sv" sz="14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Hur kan ett hem se ut i olika delar av världen?</a:t>
            </a:r>
            <a:endParaRPr b="0" i="0" sz="14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pic>
        <p:nvPicPr>
          <p:cNvPr id="87" name="Google Shape;87;p5"/>
          <p:cNvPicPr preferRelativeResize="0"/>
          <p:nvPr/>
        </p:nvPicPr>
        <p:blipFill rotWithShape="1">
          <a:blip r:embed="rId3">
            <a:alphaModFix/>
          </a:blip>
          <a:srcRect b="-25502" l="0" r="-30770" t="0"/>
          <a:stretch/>
        </p:blipFill>
        <p:spPr>
          <a:xfrm>
            <a:off x="812199" y="294425"/>
            <a:ext cx="2730600" cy="20646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8" name="Google Shape;88;p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4955908" y="2111325"/>
            <a:ext cx="2500868" cy="206467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89" name="Google Shape;89;p5"/>
          <p:cNvCxnSpPr>
            <a:endCxn id="88" idx="0"/>
          </p:cNvCxnSpPr>
          <p:nvPr/>
        </p:nvCxnSpPr>
        <p:spPr>
          <a:xfrm flipH="1">
            <a:off x="6206342" y="993525"/>
            <a:ext cx="1800" cy="111780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sm" w="sm" type="none"/>
            <a:tailEnd len="med" w="med" type="triangle"/>
          </a:ln>
        </p:spPr>
      </p:cxnSp>
      <p:pic>
        <p:nvPicPr>
          <p:cNvPr id="90" name="Google Shape;90;p5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5492750" y="252500"/>
            <a:ext cx="1571625" cy="12382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SzPts val="1800"/>
              <a:buNone/>
            </a:pPr>
            <a:r>
              <a:t/>
            </a:r>
            <a:endParaRPr/>
          </a:p>
        </p:txBody>
      </p:sp>
      <p:sp>
        <p:nvSpPr>
          <p:cNvPr id="96" name="Google Shape;96;p6"/>
          <p:cNvSpPr txBox="1"/>
          <p:nvPr/>
        </p:nvSpPr>
        <p:spPr>
          <a:xfrm>
            <a:off x="372300" y="2263950"/>
            <a:ext cx="44790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sv" sz="14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Hur kan ett hem se ut i olika delar av världen?</a:t>
            </a:r>
            <a:endParaRPr b="0" i="0" sz="14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pic>
        <p:nvPicPr>
          <p:cNvPr id="97" name="Google Shape;97;p6"/>
          <p:cNvPicPr preferRelativeResize="0"/>
          <p:nvPr/>
        </p:nvPicPr>
        <p:blipFill rotWithShape="1">
          <a:blip r:embed="rId3">
            <a:alphaModFix/>
          </a:blip>
          <a:srcRect b="-25502" l="0" r="-30770" t="0"/>
          <a:stretch/>
        </p:blipFill>
        <p:spPr>
          <a:xfrm>
            <a:off x="812199" y="294425"/>
            <a:ext cx="2730600" cy="2064675"/>
          </a:xfrm>
          <a:prstGeom prst="rect">
            <a:avLst/>
          </a:prstGeom>
          <a:noFill/>
          <a:ln>
            <a:noFill/>
          </a:ln>
        </p:spPr>
      </p:pic>
      <p:pic>
        <p:nvPicPr>
          <p:cNvPr id="98" name="Google Shape;98;p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4955908" y="2111325"/>
            <a:ext cx="2500868" cy="206467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99" name="Google Shape;99;p6"/>
          <p:cNvCxnSpPr>
            <a:endCxn id="98" idx="0"/>
          </p:cNvCxnSpPr>
          <p:nvPr/>
        </p:nvCxnSpPr>
        <p:spPr>
          <a:xfrm flipH="1">
            <a:off x="6206342" y="993525"/>
            <a:ext cx="1800" cy="111780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sm" w="sm" type="none"/>
            <a:tailEnd len="med" w="med" type="triangle"/>
          </a:ln>
        </p:spPr>
      </p:cxnSp>
      <p:pic>
        <p:nvPicPr>
          <p:cNvPr id="100" name="Google Shape;100;p6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5492750" y="252500"/>
            <a:ext cx="1571625" cy="123825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01" name="Google Shape;101;p6"/>
          <p:cNvCxnSpPr/>
          <p:nvPr/>
        </p:nvCxnSpPr>
        <p:spPr>
          <a:xfrm rot="10800000">
            <a:off x="6377150" y="3331725"/>
            <a:ext cx="1091100" cy="65130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sm" w="sm" type="none"/>
            <a:tailEnd len="med" w="med" type="triangle"/>
          </a:ln>
        </p:spPr>
      </p:cxnSp>
      <p:pic>
        <p:nvPicPr>
          <p:cNvPr id="102" name="Google Shape;102;p6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7534563" y="3576563"/>
            <a:ext cx="1571625" cy="13430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" name="Google Shape;103;p6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6339450" y="4073497"/>
            <a:ext cx="1166497" cy="9968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SzPts val="1800"/>
              <a:buNone/>
            </a:pPr>
            <a:r>
              <a:t/>
            </a:r>
            <a:endParaRPr/>
          </a:p>
        </p:txBody>
      </p:sp>
      <p:sp>
        <p:nvSpPr>
          <p:cNvPr id="109" name="Google Shape;109;p7"/>
          <p:cNvSpPr txBox="1"/>
          <p:nvPr/>
        </p:nvSpPr>
        <p:spPr>
          <a:xfrm>
            <a:off x="372300" y="2263950"/>
            <a:ext cx="44790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sv" sz="14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Hur kan ett hem se ut i olika delar av världen?</a:t>
            </a:r>
            <a:endParaRPr b="0" i="0" sz="14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pic>
        <p:nvPicPr>
          <p:cNvPr id="110" name="Google Shape;110;p7"/>
          <p:cNvPicPr preferRelativeResize="0"/>
          <p:nvPr/>
        </p:nvPicPr>
        <p:blipFill rotWithShape="1">
          <a:blip r:embed="rId3">
            <a:alphaModFix/>
          </a:blip>
          <a:srcRect b="-25502" l="0" r="-30770" t="0"/>
          <a:stretch/>
        </p:blipFill>
        <p:spPr>
          <a:xfrm>
            <a:off x="812199" y="294425"/>
            <a:ext cx="2730600" cy="20646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1" name="Google Shape;111;p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4955908" y="2111325"/>
            <a:ext cx="2500868" cy="206467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12" name="Google Shape;112;p7"/>
          <p:cNvCxnSpPr>
            <a:endCxn id="111" idx="0"/>
          </p:cNvCxnSpPr>
          <p:nvPr/>
        </p:nvCxnSpPr>
        <p:spPr>
          <a:xfrm flipH="1">
            <a:off x="6206342" y="993525"/>
            <a:ext cx="1800" cy="111780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sm" w="sm" type="none"/>
            <a:tailEnd len="med" w="med" type="triangle"/>
          </a:ln>
        </p:spPr>
      </p:cxnSp>
      <p:pic>
        <p:nvPicPr>
          <p:cNvPr id="113" name="Google Shape;113;p7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5492750" y="252500"/>
            <a:ext cx="1571625" cy="123825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14" name="Google Shape;114;p7"/>
          <p:cNvCxnSpPr/>
          <p:nvPr/>
        </p:nvCxnSpPr>
        <p:spPr>
          <a:xfrm rot="10800000">
            <a:off x="6377150" y="3331725"/>
            <a:ext cx="1091100" cy="65130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sm" w="sm" type="none"/>
            <a:tailEnd len="med" w="med" type="triangle"/>
          </a:ln>
        </p:spPr>
      </p:cxnSp>
      <p:pic>
        <p:nvPicPr>
          <p:cNvPr id="115" name="Google Shape;115;p7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7534563" y="3576563"/>
            <a:ext cx="1571625" cy="13430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6" name="Google Shape;116;p7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6339450" y="4073497"/>
            <a:ext cx="1166497" cy="996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7" name="Google Shape;117;p7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7456763" y="294425"/>
            <a:ext cx="1552575" cy="131445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18" name="Google Shape;118;p7"/>
          <p:cNvCxnSpPr/>
          <p:nvPr/>
        </p:nvCxnSpPr>
        <p:spPr>
          <a:xfrm flipH="1">
            <a:off x="6557675" y="1649450"/>
            <a:ext cx="1254300" cy="77790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sm" w="sm" type="none"/>
            <a:tailEnd len="med" w="med" type="triangle"/>
          </a:ln>
        </p:spPr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SzPts val="1800"/>
              <a:buNone/>
            </a:pPr>
            <a:r>
              <a:t/>
            </a:r>
            <a:endParaRPr/>
          </a:p>
        </p:txBody>
      </p:sp>
      <p:sp>
        <p:nvSpPr>
          <p:cNvPr id="124" name="Google Shape;124;p8"/>
          <p:cNvSpPr txBox="1"/>
          <p:nvPr/>
        </p:nvSpPr>
        <p:spPr>
          <a:xfrm>
            <a:off x="372300" y="2263950"/>
            <a:ext cx="44790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sv" sz="14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Hur kan ett hem se ut i olika delar av världen?</a:t>
            </a:r>
            <a:endParaRPr b="0" i="0" sz="14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pic>
        <p:nvPicPr>
          <p:cNvPr id="125" name="Google Shape;125;p8"/>
          <p:cNvPicPr preferRelativeResize="0"/>
          <p:nvPr/>
        </p:nvPicPr>
        <p:blipFill rotWithShape="1">
          <a:blip r:embed="rId3">
            <a:alphaModFix/>
          </a:blip>
          <a:srcRect b="-25502" l="0" r="-30770" t="0"/>
          <a:stretch/>
        </p:blipFill>
        <p:spPr>
          <a:xfrm>
            <a:off x="812199" y="294425"/>
            <a:ext cx="2730600" cy="20646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26" name="Google Shape;126;p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4955908" y="2111325"/>
            <a:ext cx="2500868" cy="206467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27" name="Google Shape;127;p8"/>
          <p:cNvCxnSpPr>
            <a:endCxn id="126" idx="0"/>
          </p:cNvCxnSpPr>
          <p:nvPr/>
        </p:nvCxnSpPr>
        <p:spPr>
          <a:xfrm flipH="1">
            <a:off x="6206342" y="993525"/>
            <a:ext cx="1800" cy="111780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sm" w="sm" type="none"/>
            <a:tailEnd len="med" w="med" type="triangle"/>
          </a:ln>
        </p:spPr>
      </p:cxnSp>
      <p:pic>
        <p:nvPicPr>
          <p:cNvPr id="128" name="Google Shape;128;p8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5492750" y="252500"/>
            <a:ext cx="1571625" cy="123825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29" name="Google Shape;129;p8"/>
          <p:cNvCxnSpPr/>
          <p:nvPr/>
        </p:nvCxnSpPr>
        <p:spPr>
          <a:xfrm rot="10800000">
            <a:off x="6377150" y="3331725"/>
            <a:ext cx="1091100" cy="65130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sm" w="sm" type="none"/>
            <a:tailEnd len="med" w="med" type="triangle"/>
          </a:ln>
        </p:spPr>
      </p:cxnSp>
      <p:pic>
        <p:nvPicPr>
          <p:cNvPr id="130" name="Google Shape;130;p8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7534563" y="3576563"/>
            <a:ext cx="1571625" cy="13430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1" name="Google Shape;131;p8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6339450" y="4073497"/>
            <a:ext cx="1166497" cy="996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2" name="Google Shape;132;p8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7456763" y="294425"/>
            <a:ext cx="1552575" cy="131445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33" name="Google Shape;133;p8"/>
          <p:cNvCxnSpPr/>
          <p:nvPr/>
        </p:nvCxnSpPr>
        <p:spPr>
          <a:xfrm flipH="1">
            <a:off x="6557675" y="1649450"/>
            <a:ext cx="1254300" cy="77790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sm" w="sm" type="none"/>
            <a:tailEnd len="med" w="med" type="triangle"/>
          </a:ln>
        </p:spPr>
      </p:cxnSp>
      <p:cxnSp>
        <p:nvCxnSpPr>
          <p:cNvPr id="134" name="Google Shape;134;p8"/>
          <p:cNvCxnSpPr/>
          <p:nvPr/>
        </p:nvCxnSpPr>
        <p:spPr>
          <a:xfrm rot="10800000">
            <a:off x="6855025" y="2790825"/>
            <a:ext cx="908700" cy="4050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sm" w="sm" type="none"/>
            <a:tailEnd len="med" w="med" type="triangle"/>
          </a:ln>
        </p:spPr>
      </p:cxnSp>
      <p:pic>
        <p:nvPicPr>
          <p:cNvPr id="135" name="Google Shape;135;p8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7727539" y="2312663"/>
            <a:ext cx="1448511" cy="9968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t/>
            </a:r>
            <a:endParaRPr/>
          </a:p>
        </p:txBody>
      </p:sp>
      <p:sp>
        <p:nvSpPr>
          <p:cNvPr id="141" name="Google Shape;141;p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SzPts val="1800"/>
              <a:buNone/>
            </a:pPr>
            <a:r>
              <a:t/>
            </a:r>
            <a:endParaRPr/>
          </a:p>
        </p:txBody>
      </p:sp>
      <p:pic>
        <p:nvPicPr>
          <p:cNvPr id="142" name="Google Shape;142;p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22003" y="541625"/>
            <a:ext cx="1997200" cy="1554725"/>
          </a:xfrm>
          <a:prstGeom prst="rect">
            <a:avLst/>
          </a:prstGeom>
          <a:noFill/>
          <a:ln>
            <a:noFill/>
          </a:ln>
        </p:spPr>
      </p:pic>
      <p:sp>
        <p:nvSpPr>
          <p:cNvPr id="143" name="Google Shape;143;p9"/>
          <p:cNvSpPr txBox="1"/>
          <p:nvPr/>
        </p:nvSpPr>
        <p:spPr>
          <a:xfrm>
            <a:off x="716000" y="2637800"/>
            <a:ext cx="4479000" cy="1305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sv" sz="14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Gå in på Gapminder</a:t>
            </a:r>
            <a:endParaRPr b="0" i="0" sz="14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0" i="0" lang="sv" sz="1100" u="sng" cap="none" strike="noStrike">
                <a:solidFill>
                  <a:srgbClr val="1155CC"/>
                </a:solidFill>
                <a:latin typeface="Arial"/>
                <a:ea typeface="Arial"/>
                <a:cs typeface="Arial"/>
                <a:sym typeface="Arial"/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https://www.gapminder.org/dollar-street?topic=homes&amp;zoom=5</a:t>
            </a:r>
            <a:endParaRPr b="0" i="0" sz="14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sv" sz="14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Jämför två länder</a:t>
            </a:r>
            <a:endParaRPr b="0" i="0" sz="14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